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78"/>
  </p:notesMasterIdLst>
  <p:sldIdLst>
    <p:sldId id="287" r:id="rId5"/>
    <p:sldId id="511" r:id="rId6"/>
    <p:sldId id="266" r:id="rId7"/>
    <p:sldId id="298" r:id="rId8"/>
    <p:sldId id="299" r:id="rId9"/>
    <p:sldId id="312" r:id="rId10"/>
    <p:sldId id="507" r:id="rId11"/>
    <p:sldId id="265" r:id="rId12"/>
    <p:sldId id="267" r:id="rId13"/>
    <p:sldId id="268" r:id="rId14"/>
    <p:sldId id="269" r:id="rId15"/>
    <p:sldId id="289" r:id="rId16"/>
    <p:sldId id="313" r:id="rId17"/>
    <p:sldId id="505" r:id="rId18"/>
    <p:sldId id="311" r:id="rId19"/>
    <p:sldId id="497" r:id="rId20"/>
    <p:sldId id="498" r:id="rId21"/>
    <p:sldId id="499" r:id="rId22"/>
    <p:sldId id="500" r:id="rId23"/>
    <p:sldId id="502" r:id="rId24"/>
    <p:sldId id="503" r:id="rId25"/>
    <p:sldId id="504" r:id="rId26"/>
    <p:sldId id="501" r:id="rId27"/>
    <p:sldId id="291" r:id="rId28"/>
    <p:sldId id="523" r:id="rId29"/>
    <p:sldId id="508" r:id="rId30"/>
    <p:sldId id="292" r:id="rId31"/>
    <p:sldId id="293" r:id="rId32"/>
    <p:sldId id="294" r:id="rId33"/>
    <p:sldId id="295" r:id="rId34"/>
    <p:sldId id="300" r:id="rId35"/>
    <p:sldId id="272" r:id="rId36"/>
    <p:sldId id="276" r:id="rId37"/>
    <p:sldId id="273" r:id="rId38"/>
    <p:sldId id="540" r:id="rId39"/>
    <p:sldId id="541" r:id="rId40"/>
    <p:sldId id="542" r:id="rId41"/>
    <p:sldId id="310" r:id="rId42"/>
    <p:sldId id="303" r:id="rId43"/>
    <p:sldId id="307" r:id="rId44"/>
    <p:sldId id="309" r:id="rId45"/>
    <p:sldId id="279" r:id="rId46"/>
    <p:sldId id="296" r:id="rId47"/>
    <p:sldId id="280" r:id="rId48"/>
    <p:sldId id="308" r:id="rId49"/>
    <p:sldId id="284" r:id="rId50"/>
    <p:sldId id="286" r:id="rId51"/>
    <p:sldId id="512" r:id="rId52"/>
    <p:sldId id="513" r:id="rId53"/>
    <p:sldId id="539" r:id="rId54"/>
    <p:sldId id="514" r:id="rId55"/>
    <p:sldId id="515" r:id="rId56"/>
    <p:sldId id="516" r:id="rId57"/>
    <p:sldId id="518" r:id="rId58"/>
    <p:sldId id="519" r:id="rId59"/>
    <p:sldId id="520" r:id="rId60"/>
    <p:sldId id="521" r:id="rId61"/>
    <p:sldId id="522" r:id="rId62"/>
    <p:sldId id="524" r:id="rId63"/>
    <p:sldId id="525" r:id="rId64"/>
    <p:sldId id="526" r:id="rId65"/>
    <p:sldId id="527" r:id="rId66"/>
    <p:sldId id="528" r:id="rId67"/>
    <p:sldId id="529" r:id="rId68"/>
    <p:sldId id="530" r:id="rId69"/>
    <p:sldId id="531" r:id="rId70"/>
    <p:sldId id="532" r:id="rId71"/>
    <p:sldId id="533" r:id="rId72"/>
    <p:sldId id="534" r:id="rId73"/>
    <p:sldId id="535" r:id="rId74"/>
    <p:sldId id="536" r:id="rId75"/>
    <p:sldId id="537" r:id="rId76"/>
    <p:sldId id="538" r:id="rId77"/>
  </p:sldIdLst>
  <p:sldSz cx="12192000" cy="6858000"/>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AF"/>
    <a:srgbClr val="92B0DC"/>
    <a:srgbClr val="FFA5A5"/>
    <a:srgbClr val="FFFE65"/>
    <a:srgbClr val="FFB9B9"/>
    <a:srgbClr val="C1D1EB"/>
    <a:srgbClr val="D4E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939230-2268-932A-6950-6BA0100B6232}" v="99" dt="2023-04-12T13:33:24.571"/>
    <p1510:client id="{2ACB5CD6-BEEB-86B3-3AA7-171C9A62BA6D}" v="7" dt="2023-04-12T14:31:41.870"/>
    <p1510:client id="{3021713D-2A93-C3B3-E7CD-581BBF93B181}" v="4" dt="2023-04-12T10:54:10.363"/>
    <p1510:client id="{30C961F2-EBB1-45B8-B721-BF49315C121F}" v="27" dt="2023-04-12T15:31:12.874"/>
    <p1510:client id="{42A26284-6407-5B5F-D113-0D341B7F1834}" v="21" dt="2023-04-12T13:58:45.964"/>
    <p1510:client id="{459BC97D-2818-4F0D-A0A7-C85D71E0FCCD}" v="58" dt="2023-04-13T06:31:46.566"/>
    <p1510:client id="{4AEFFE8F-0F4F-1E38-CD4F-77795D7EFE53}" v="114" dt="2023-04-12T11:30:43.663"/>
    <p1510:client id="{545B107D-FC80-4702-98DE-2C0D0126EEE8}" v="1206" dt="2023-04-13T07:30:05.860"/>
    <p1510:client id="{688F48E9-DA14-40F1-BF00-3B9CD949F306}" v="126" dt="2023-04-13T12:24:55.814"/>
    <p1510:client id="{71D3DF8F-477F-4E0E-97AA-6B9EFAC20D56}" v="732" dt="2023-04-13T04:15:46.284"/>
    <p1510:client id="{8C7E6899-6E80-435C-9D6B-79F45E184908}" v="660" dt="2023-04-13T07:18:54.786"/>
    <p1510:client id="{946AB3CB-47B5-8233-5036-7278A64B27F3}" v="69" dt="2023-04-12T14:17:26.743"/>
    <p1510:client id="{9A7FDBBF-232A-D349-1185-6C6FF2FAC99A}" v="29" dt="2023-04-12T14:22:47.889"/>
    <p1510:client id="{A882BE2D-4438-7D42-9BC0-4C76BDA99870}" v="14" dt="2023-04-13T06:04:44.759"/>
    <p1510:client id="{C29C945A-6F3E-4281-AFCB-B6F87E33BD77}" v="205" dt="2023-04-13T06:13:43.364"/>
    <p1510:client id="{E7EC84CB-AE41-91EE-3C79-DDA17A82EA36}" v="2" dt="2023-04-12T13:02:16.510"/>
    <p1510:client id="{E98908DE-8FD8-634A-A989-98D9F6D0F651}" v="26" dt="2023-04-12T13:42:28.104"/>
    <p1510:client id="{F6C3B9EE-3D2A-BBA0-F799-F7262DCE26F0}" v="5" dt="2023-04-13T07:59:41.9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HK"/>
              <a:t>Team Performance</a:t>
            </a:r>
            <a:endParaRPr lang="zh-HK"/>
          </a:p>
        </c:rich>
      </c:tx>
      <c:layout>
        <c:manualLayout>
          <c:xMode val="edge"/>
          <c:yMode val="edge"/>
          <c:x val="1.3594495198561424E-2"/>
          <c:y val="0"/>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zh-HK"/>
        </a:p>
      </c:txPr>
    </c:title>
    <c:autoTitleDeleted val="0"/>
    <c:plotArea>
      <c:layout>
        <c:manualLayout>
          <c:layoutTarget val="inner"/>
          <c:xMode val="edge"/>
          <c:yMode val="edge"/>
          <c:x val="0.32631071464835532"/>
          <c:y val="0.28632560513269173"/>
          <c:w val="0.46858747539370077"/>
          <c:h val="0.70288116985229021"/>
        </c:manualLayout>
      </c:layout>
      <c:radarChart>
        <c:radarStyle val="marker"/>
        <c:varyColors val="0"/>
        <c:ser>
          <c:idx val="0"/>
          <c:order val="0"/>
          <c:tx>
            <c:strRef>
              <c:f>工作表1!$B$1</c:f>
              <c:strCache>
                <c:ptCount val="1"/>
                <c:pt idx="0">
                  <c:v>Team Mark</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cat>
            <c:strRef>
              <c:f>工作表1!$A$2:$A$7</c:f>
              <c:strCache>
                <c:ptCount val="6"/>
                <c:pt idx="0">
                  <c:v>Distribution of Work</c:v>
                </c:pt>
                <c:pt idx="1">
                  <c:v>Communication</c:v>
                </c:pt>
                <c:pt idx="2">
                  <c:v>Commitment to the Project</c:v>
                </c:pt>
                <c:pt idx="3">
                  <c:v>Supporting Others</c:v>
                </c:pt>
                <c:pt idx="4">
                  <c:v>Conflict Resolution</c:v>
                </c:pt>
                <c:pt idx="5">
                  <c:v>Other area: NA</c:v>
                </c:pt>
              </c:strCache>
            </c:strRef>
          </c:cat>
          <c:val>
            <c:numRef>
              <c:f>工作表1!$B$2:$B$7</c:f>
              <c:numCache>
                <c:formatCode>General</c:formatCode>
                <c:ptCount val="6"/>
                <c:pt idx="0">
                  <c:v>6</c:v>
                </c:pt>
                <c:pt idx="1">
                  <c:v>7</c:v>
                </c:pt>
                <c:pt idx="2">
                  <c:v>4</c:v>
                </c:pt>
                <c:pt idx="3">
                  <c:v>7</c:v>
                </c:pt>
                <c:pt idx="4">
                  <c:v>6</c:v>
                </c:pt>
                <c:pt idx="5">
                  <c:v>0</c:v>
                </c:pt>
              </c:numCache>
            </c:numRef>
          </c:val>
          <c:extLst>
            <c:ext xmlns:c16="http://schemas.microsoft.com/office/drawing/2014/chart" uri="{C3380CC4-5D6E-409C-BE32-E72D297353CC}">
              <c16:uniqueId val="{00000000-8060-40C0-8989-2F7AB587677B}"/>
            </c:ext>
          </c:extLst>
        </c:ser>
        <c:ser>
          <c:idx val="1"/>
          <c:order val="1"/>
          <c:tx>
            <c:strRef>
              <c:f>工作表1!$C$1</c:f>
              <c:strCache>
                <c:ptCount val="1"/>
                <c:pt idx="0">
                  <c:v>Max. Mark</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cat>
            <c:strRef>
              <c:f>工作表1!$A$2:$A$7</c:f>
              <c:strCache>
                <c:ptCount val="6"/>
                <c:pt idx="0">
                  <c:v>Distribution of Work</c:v>
                </c:pt>
                <c:pt idx="1">
                  <c:v>Communication</c:v>
                </c:pt>
                <c:pt idx="2">
                  <c:v>Commitment to the Project</c:v>
                </c:pt>
                <c:pt idx="3">
                  <c:v>Supporting Others</c:v>
                </c:pt>
                <c:pt idx="4">
                  <c:v>Conflict Resolution</c:v>
                </c:pt>
                <c:pt idx="5">
                  <c:v>Other area: NA</c:v>
                </c:pt>
              </c:strCache>
            </c:strRef>
          </c:cat>
          <c:val>
            <c:numRef>
              <c:f>工作表1!$C$2:$C$7</c:f>
              <c:numCache>
                <c:formatCode>General</c:formatCode>
                <c:ptCount val="6"/>
                <c:pt idx="0">
                  <c:v>10</c:v>
                </c:pt>
                <c:pt idx="1">
                  <c:v>10</c:v>
                </c:pt>
                <c:pt idx="2">
                  <c:v>10</c:v>
                </c:pt>
                <c:pt idx="3">
                  <c:v>10</c:v>
                </c:pt>
                <c:pt idx="4">
                  <c:v>10</c:v>
                </c:pt>
                <c:pt idx="5">
                  <c:v>10</c:v>
                </c:pt>
              </c:numCache>
            </c:numRef>
          </c:val>
          <c:extLst xmlns:c15="http://schemas.microsoft.com/office/drawing/2012/chart">
            <c:ext xmlns:c16="http://schemas.microsoft.com/office/drawing/2014/chart" uri="{C3380CC4-5D6E-409C-BE32-E72D297353CC}">
              <c16:uniqueId val="{00000001-8060-40C0-8989-2F7AB587677B}"/>
            </c:ext>
          </c:extLst>
        </c:ser>
        <c:dLbls>
          <c:showLegendKey val="0"/>
          <c:showVal val="0"/>
          <c:showCatName val="0"/>
          <c:showSerName val="0"/>
          <c:showPercent val="0"/>
          <c:showBubbleSize val="0"/>
        </c:dLbls>
        <c:axId val="438687312"/>
        <c:axId val="438687640"/>
        <c:extLst/>
      </c:radarChart>
      <c:catAx>
        <c:axId val="4386873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HK"/>
          </a:p>
        </c:txPr>
        <c:crossAx val="438687640"/>
        <c:crosses val="autoZero"/>
        <c:auto val="1"/>
        <c:lblAlgn val="ctr"/>
        <c:lblOffset val="100"/>
        <c:noMultiLvlLbl val="0"/>
      </c:catAx>
      <c:valAx>
        <c:axId val="4386876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HK"/>
          </a:p>
        </c:txPr>
        <c:crossAx val="438687312"/>
        <c:crosses val="autoZero"/>
        <c:crossBetween val="between"/>
      </c:valAx>
      <c:spPr>
        <a:noFill/>
        <a:ln>
          <a:noFill/>
        </a:ln>
        <a:effectLst/>
      </c:spPr>
    </c:plotArea>
    <c:legend>
      <c:legendPos val="t"/>
      <c:layout>
        <c:manualLayout>
          <c:xMode val="edge"/>
          <c:yMode val="edge"/>
          <c:x val="0.6975327355963421"/>
          <c:y val="0.20301778944298629"/>
          <c:w val="0.28685277763133143"/>
          <c:h val="7.1056722076407119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HK"/>
        </a:p>
      </c:txPr>
    </c:legend>
    <c:plotVisOnly val="1"/>
    <c:dispBlanksAs val="gap"/>
    <c:showDLblsOverMax val="0"/>
  </c:chart>
  <c:spPr>
    <a:noFill/>
    <a:ln>
      <a:noFill/>
    </a:ln>
    <a:effectLst/>
  </c:spPr>
  <c:txPr>
    <a:bodyPr/>
    <a:lstStyle/>
    <a:p>
      <a:pPr>
        <a:defRPr/>
      </a:pPr>
      <a:endParaRPr lang="zh-H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HK"/>
              <a:t>5. Overall Team Performance</a:t>
            </a:r>
            <a:endParaRPr lang="zh-HK"/>
          </a:p>
        </c:rich>
      </c:tx>
      <c:layout>
        <c:manualLayout>
          <c:xMode val="edge"/>
          <c:yMode val="edge"/>
          <c:x val="1.3594495198561424E-2"/>
          <c:y val="0"/>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zh-HK"/>
        </a:p>
      </c:txPr>
    </c:title>
    <c:autoTitleDeleted val="0"/>
    <c:plotArea>
      <c:layout>
        <c:manualLayout>
          <c:layoutTarget val="inner"/>
          <c:xMode val="edge"/>
          <c:yMode val="edge"/>
          <c:x val="0.32631071464835532"/>
          <c:y val="0.28632560513269173"/>
          <c:w val="0.46858747539370077"/>
          <c:h val="0.70288116985229021"/>
        </c:manualLayout>
      </c:layout>
      <c:radarChart>
        <c:radarStyle val="marker"/>
        <c:varyColors val="0"/>
        <c:ser>
          <c:idx val="0"/>
          <c:order val="0"/>
          <c:tx>
            <c:strRef>
              <c:f>工作表1!$B$1</c:f>
              <c:strCache>
                <c:ptCount val="1"/>
                <c:pt idx="0">
                  <c:v>Team Mark</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cat>
            <c:strRef>
              <c:f>工作表1!$A$2:$A$7</c:f>
              <c:strCache>
                <c:ptCount val="6"/>
                <c:pt idx="0">
                  <c:v>Distribution of Work</c:v>
                </c:pt>
                <c:pt idx="1">
                  <c:v>Communication</c:v>
                </c:pt>
                <c:pt idx="2">
                  <c:v>Commitment to the Project</c:v>
                </c:pt>
                <c:pt idx="3">
                  <c:v>Supporting Others</c:v>
                </c:pt>
                <c:pt idx="4">
                  <c:v>Conflict Resolution</c:v>
                </c:pt>
                <c:pt idx="5">
                  <c:v>Other area: NA</c:v>
                </c:pt>
              </c:strCache>
            </c:strRef>
          </c:cat>
          <c:val>
            <c:numRef>
              <c:f>工作表1!$B$2:$B$7</c:f>
              <c:numCache>
                <c:formatCode>General</c:formatCode>
                <c:ptCount val="6"/>
                <c:pt idx="0">
                  <c:v>6</c:v>
                </c:pt>
                <c:pt idx="1">
                  <c:v>7</c:v>
                </c:pt>
                <c:pt idx="2">
                  <c:v>6</c:v>
                </c:pt>
                <c:pt idx="3">
                  <c:v>7</c:v>
                </c:pt>
                <c:pt idx="4">
                  <c:v>6</c:v>
                </c:pt>
                <c:pt idx="5">
                  <c:v>0</c:v>
                </c:pt>
              </c:numCache>
            </c:numRef>
          </c:val>
          <c:extLst>
            <c:ext xmlns:c16="http://schemas.microsoft.com/office/drawing/2014/chart" uri="{C3380CC4-5D6E-409C-BE32-E72D297353CC}">
              <c16:uniqueId val="{00000000-4A70-40DB-BBD8-F558F87B9218}"/>
            </c:ext>
          </c:extLst>
        </c:ser>
        <c:ser>
          <c:idx val="1"/>
          <c:order val="1"/>
          <c:tx>
            <c:strRef>
              <c:f>工作表1!$C$1</c:f>
              <c:strCache>
                <c:ptCount val="1"/>
                <c:pt idx="0">
                  <c:v>Max. Mark</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cat>
            <c:strRef>
              <c:f>工作表1!$A$2:$A$7</c:f>
              <c:strCache>
                <c:ptCount val="6"/>
                <c:pt idx="0">
                  <c:v>Distribution of Work</c:v>
                </c:pt>
                <c:pt idx="1">
                  <c:v>Communication</c:v>
                </c:pt>
                <c:pt idx="2">
                  <c:v>Commitment to the Project</c:v>
                </c:pt>
                <c:pt idx="3">
                  <c:v>Supporting Others</c:v>
                </c:pt>
                <c:pt idx="4">
                  <c:v>Conflict Resolution</c:v>
                </c:pt>
                <c:pt idx="5">
                  <c:v>Other area: NA</c:v>
                </c:pt>
              </c:strCache>
            </c:strRef>
          </c:cat>
          <c:val>
            <c:numRef>
              <c:f>工作表1!$C$2:$C$7</c:f>
              <c:numCache>
                <c:formatCode>General</c:formatCode>
                <c:ptCount val="6"/>
                <c:pt idx="0">
                  <c:v>10</c:v>
                </c:pt>
                <c:pt idx="1">
                  <c:v>10</c:v>
                </c:pt>
                <c:pt idx="2">
                  <c:v>10</c:v>
                </c:pt>
                <c:pt idx="3">
                  <c:v>10</c:v>
                </c:pt>
                <c:pt idx="4">
                  <c:v>10</c:v>
                </c:pt>
                <c:pt idx="5">
                  <c:v>10</c:v>
                </c:pt>
              </c:numCache>
            </c:numRef>
          </c:val>
          <c:extLst xmlns:c15="http://schemas.microsoft.com/office/drawing/2012/chart">
            <c:ext xmlns:c16="http://schemas.microsoft.com/office/drawing/2014/chart" uri="{C3380CC4-5D6E-409C-BE32-E72D297353CC}">
              <c16:uniqueId val="{00000001-4A70-40DB-BBD8-F558F87B9218}"/>
            </c:ext>
          </c:extLst>
        </c:ser>
        <c:dLbls>
          <c:showLegendKey val="0"/>
          <c:showVal val="0"/>
          <c:showCatName val="0"/>
          <c:showSerName val="0"/>
          <c:showPercent val="0"/>
          <c:showBubbleSize val="0"/>
        </c:dLbls>
        <c:axId val="438687312"/>
        <c:axId val="438687640"/>
        <c:extLst/>
      </c:radarChart>
      <c:catAx>
        <c:axId val="4386873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HK"/>
          </a:p>
        </c:txPr>
        <c:crossAx val="438687640"/>
        <c:crosses val="autoZero"/>
        <c:auto val="1"/>
        <c:lblAlgn val="ctr"/>
        <c:lblOffset val="100"/>
        <c:noMultiLvlLbl val="0"/>
      </c:catAx>
      <c:valAx>
        <c:axId val="4386876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HK"/>
          </a:p>
        </c:txPr>
        <c:crossAx val="438687312"/>
        <c:crosses val="autoZero"/>
        <c:crossBetween val="between"/>
      </c:valAx>
      <c:spPr>
        <a:noFill/>
        <a:ln>
          <a:noFill/>
        </a:ln>
        <a:effectLst/>
      </c:spPr>
    </c:plotArea>
    <c:legend>
      <c:legendPos val="t"/>
      <c:layout>
        <c:manualLayout>
          <c:xMode val="edge"/>
          <c:yMode val="edge"/>
          <c:x val="0.6975327355963421"/>
          <c:y val="0.20301778944298629"/>
          <c:w val="0.28685277763133143"/>
          <c:h val="7.1056722076407119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HK"/>
        </a:p>
      </c:txPr>
    </c:legend>
    <c:plotVisOnly val="1"/>
    <c:dispBlanksAs val="gap"/>
    <c:showDLblsOverMax val="0"/>
  </c:chart>
  <c:spPr>
    <a:noFill/>
    <a:ln>
      <a:noFill/>
    </a:ln>
    <a:effectLst/>
  </c:spPr>
  <c:txPr>
    <a:bodyPr/>
    <a:lstStyle/>
    <a:p>
      <a:pPr>
        <a:defRPr/>
      </a:pPr>
      <a:endParaRPr lang="zh-H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en-HK" sz="2800"/>
              <a:t>7. Individual Performance</a:t>
            </a:r>
            <a:endParaRPr lang="zh-HK" sz="2800"/>
          </a:p>
        </c:rich>
      </c:tx>
      <c:layout>
        <c:manualLayout>
          <c:xMode val="edge"/>
          <c:yMode val="edge"/>
          <c:x val="9.1792104950217702E-4"/>
          <c:y val="1.6660152741049393E-2"/>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zh-HK"/>
        </a:p>
      </c:txPr>
    </c:title>
    <c:autoTitleDeleted val="0"/>
    <c:plotArea>
      <c:layout>
        <c:manualLayout>
          <c:layoutTarget val="inner"/>
          <c:xMode val="edge"/>
          <c:yMode val="edge"/>
          <c:x val="0.3612647151002884"/>
          <c:y val="0.35006083166020008"/>
          <c:w val="0.28433553752149116"/>
          <c:h val="0.49212088164932599"/>
        </c:manualLayout>
      </c:layout>
      <c:radarChart>
        <c:radarStyle val="marker"/>
        <c:varyColors val="0"/>
        <c:ser>
          <c:idx val="0"/>
          <c:order val="0"/>
          <c:tx>
            <c:strRef>
              <c:f>工作表1!$B$1</c:f>
              <c:strCache>
                <c:ptCount val="1"/>
                <c:pt idx="0">
                  <c:v>My Mark</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cat>
            <c:strRef>
              <c:f>工作表1!$A$2:$A$7</c:f>
              <c:strCache>
                <c:ptCount val="6"/>
                <c:pt idx="0">
                  <c:v>Organization skill (e.g. able to delegate workload, take care of members’ responsibilities, and keep members organized) </c:v>
                </c:pt>
                <c:pt idx="1">
                  <c:v>Communication (e.g. Gave constructive feedback? Active listening?)</c:v>
                </c:pt>
                <c:pt idx="2">
                  <c:v>Commitment to the Project (e.g. Extra time to do this project?)</c:v>
                </c:pt>
                <c:pt idx="3">
                  <c:v>Supporting Others (e.g. Offered help to teammates? Comforted team mates?)</c:v>
                </c:pt>
                <c:pt idx="4">
                  <c:v>Conflict Resolution (e.g. Offered solutions on conflicts?)   (pls input NA if no conflict)</c:v>
                </c:pt>
                <c:pt idx="5">
                  <c:v>Other area: NA</c:v>
                </c:pt>
              </c:strCache>
            </c:strRef>
          </c:cat>
          <c:val>
            <c:numRef>
              <c:f>工作表1!$B$2:$B$7</c:f>
              <c:numCache>
                <c:formatCode>General</c:formatCode>
                <c:ptCount val="6"/>
                <c:pt idx="0">
                  <c:v>7</c:v>
                </c:pt>
                <c:pt idx="1">
                  <c:v>9</c:v>
                </c:pt>
                <c:pt idx="2">
                  <c:v>10</c:v>
                </c:pt>
                <c:pt idx="3">
                  <c:v>9</c:v>
                </c:pt>
                <c:pt idx="4">
                  <c:v>7</c:v>
                </c:pt>
                <c:pt idx="5">
                  <c:v>0</c:v>
                </c:pt>
              </c:numCache>
            </c:numRef>
          </c:val>
          <c:extLst>
            <c:ext xmlns:c16="http://schemas.microsoft.com/office/drawing/2014/chart" uri="{C3380CC4-5D6E-409C-BE32-E72D297353CC}">
              <c16:uniqueId val="{00000000-4A70-40DB-BBD8-F558F87B9218}"/>
            </c:ext>
          </c:extLst>
        </c:ser>
        <c:ser>
          <c:idx val="1"/>
          <c:order val="1"/>
          <c:tx>
            <c:strRef>
              <c:f>工作表1!$C$1</c:f>
              <c:strCache>
                <c:ptCount val="1"/>
                <c:pt idx="0">
                  <c:v>Max. Mark</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cat>
            <c:strRef>
              <c:f>工作表1!$A$2:$A$7</c:f>
              <c:strCache>
                <c:ptCount val="6"/>
                <c:pt idx="0">
                  <c:v>Organization skill (e.g. able to delegate workload, take care of members’ responsibilities, and keep members organized) </c:v>
                </c:pt>
                <c:pt idx="1">
                  <c:v>Communication (e.g. Gave constructive feedback? Active listening?)</c:v>
                </c:pt>
                <c:pt idx="2">
                  <c:v>Commitment to the Project (e.g. Extra time to do this project?)</c:v>
                </c:pt>
                <c:pt idx="3">
                  <c:v>Supporting Others (e.g. Offered help to teammates? Comforted team mates?)</c:v>
                </c:pt>
                <c:pt idx="4">
                  <c:v>Conflict Resolution (e.g. Offered solutions on conflicts?)   (pls input NA if no conflict)</c:v>
                </c:pt>
                <c:pt idx="5">
                  <c:v>Other area: NA</c:v>
                </c:pt>
              </c:strCache>
            </c:strRef>
          </c:cat>
          <c:val>
            <c:numRef>
              <c:f>工作表1!$C$2:$C$7</c:f>
              <c:numCache>
                <c:formatCode>General</c:formatCode>
                <c:ptCount val="6"/>
                <c:pt idx="0">
                  <c:v>10</c:v>
                </c:pt>
                <c:pt idx="1">
                  <c:v>10</c:v>
                </c:pt>
                <c:pt idx="2">
                  <c:v>10</c:v>
                </c:pt>
                <c:pt idx="3">
                  <c:v>10</c:v>
                </c:pt>
                <c:pt idx="4">
                  <c:v>10</c:v>
                </c:pt>
                <c:pt idx="5">
                  <c:v>10</c:v>
                </c:pt>
              </c:numCache>
            </c:numRef>
          </c:val>
          <c:extLst xmlns:c15="http://schemas.microsoft.com/office/drawing/2012/chart">
            <c:ext xmlns:c16="http://schemas.microsoft.com/office/drawing/2014/chart" uri="{C3380CC4-5D6E-409C-BE32-E72D297353CC}">
              <c16:uniqueId val="{00000001-4A70-40DB-BBD8-F558F87B9218}"/>
            </c:ext>
          </c:extLst>
        </c:ser>
        <c:dLbls>
          <c:showLegendKey val="0"/>
          <c:showVal val="0"/>
          <c:showCatName val="0"/>
          <c:showSerName val="0"/>
          <c:showPercent val="0"/>
          <c:showBubbleSize val="0"/>
        </c:dLbls>
        <c:axId val="438687312"/>
        <c:axId val="438687640"/>
        <c:extLst/>
      </c:radarChart>
      <c:catAx>
        <c:axId val="4386873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0" spcFirstLastPara="1" vertOverflow="ellipsis"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HK"/>
          </a:p>
        </c:txPr>
        <c:crossAx val="438687640"/>
        <c:crosses val="autoZero"/>
        <c:auto val="1"/>
        <c:lblAlgn val="ctr"/>
        <c:lblOffset val="100"/>
        <c:noMultiLvlLbl val="0"/>
      </c:catAx>
      <c:valAx>
        <c:axId val="4386876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HK"/>
          </a:p>
        </c:txPr>
        <c:crossAx val="438687312"/>
        <c:crosses val="autoZero"/>
        <c:crossBetween val="between"/>
      </c:valAx>
      <c:spPr>
        <a:noFill/>
        <a:ln>
          <a:noFill/>
        </a:ln>
        <a:effectLst/>
      </c:spPr>
    </c:plotArea>
    <c:legend>
      <c:legendPos val="t"/>
      <c:layout>
        <c:manualLayout>
          <c:xMode val="edge"/>
          <c:yMode val="edge"/>
          <c:x val="0.70372220126955543"/>
          <c:y val="0.30470153087758339"/>
          <c:w val="0.26862143209524014"/>
          <c:h val="5.2182883848649317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HK"/>
        </a:p>
      </c:txPr>
    </c:legend>
    <c:plotVisOnly val="1"/>
    <c:dispBlanksAs val="gap"/>
    <c:showDLblsOverMax val="0"/>
  </c:chart>
  <c:spPr>
    <a:noFill/>
    <a:ln>
      <a:noFill/>
    </a:ln>
    <a:effectLst/>
  </c:spPr>
  <c:txPr>
    <a:bodyPr/>
    <a:lstStyle/>
    <a:p>
      <a:pPr>
        <a:defRPr/>
      </a:pPr>
      <a:endParaRPr lang="zh-HK"/>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en-HK" sz="2800"/>
              <a:t>7. Individual Performance</a:t>
            </a:r>
            <a:endParaRPr lang="zh-HK" sz="2800"/>
          </a:p>
        </c:rich>
      </c:tx>
      <c:layout>
        <c:manualLayout>
          <c:xMode val="edge"/>
          <c:yMode val="edge"/>
          <c:x val="9.1792104950217702E-4"/>
          <c:y val="1.6660152741049393E-2"/>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zh-HK"/>
        </a:p>
      </c:txPr>
    </c:title>
    <c:autoTitleDeleted val="0"/>
    <c:plotArea>
      <c:layout>
        <c:manualLayout>
          <c:layoutTarget val="inner"/>
          <c:xMode val="edge"/>
          <c:yMode val="edge"/>
          <c:x val="0.3612647151002884"/>
          <c:y val="0.35006083166020008"/>
          <c:w val="0.28433553752149116"/>
          <c:h val="0.49212088164932599"/>
        </c:manualLayout>
      </c:layout>
      <c:radarChart>
        <c:radarStyle val="marker"/>
        <c:varyColors val="0"/>
        <c:ser>
          <c:idx val="0"/>
          <c:order val="0"/>
          <c:tx>
            <c:strRef>
              <c:f>工作表1!$B$1</c:f>
              <c:strCache>
                <c:ptCount val="1"/>
                <c:pt idx="0">
                  <c:v>My Mark</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cat>
            <c:strRef>
              <c:f>工作表1!$A$2:$A$7</c:f>
              <c:strCache>
                <c:ptCount val="6"/>
                <c:pt idx="0">
                  <c:v>Organization skill (e.g. able to delegate workload, take care of members’ responsibilities, and keep members organized) </c:v>
                </c:pt>
                <c:pt idx="1">
                  <c:v>Communication (e.g. Gave constructive feedback? Active listening?)</c:v>
                </c:pt>
                <c:pt idx="2">
                  <c:v>Commitment to the Project (e.g. Extra time to do this project?)</c:v>
                </c:pt>
                <c:pt idx="3">
                  <c:v>Supporting Others (e.g. Offered help to teammates? Comforted team mates?)</c:v>
                </c:pt>
                <c:pt idx="4">
                  <c:v>Conflict Resolution (e.g. Offered solutions on conflicts?)   (pls input NA if no conflict)</c:v>
                </c:pt>
                <c:pt idx="5">
                  <c:v>Other area: ___________________(pls input NA if no other area)</c:v>
                </c:pt>
              </c:strCache>
            </c:strRef>
          </c:cat>
          <c:val>
            <c:numRef>
              <c:f>工作表1!$B$2:$B$7</c:f>
              <c:numCache>
                <c:formatCode>General</c:formatCode>
                <c:ptCount val="6"/>
                <c:pt idx="0">
                  <c:v>5</c:v>
                </c:pt>
                <c:pt idx="1">
                  <c:v>5</c:v>
                </c:pt>
                <c:pt idx="2">
                  <c:v>9</c:v>
                </c:pt>
                <c:pt idx="3">
                  <c:v>6</c:v>
                </c:pt>
                <c:pt idx="4">
                  <c:v>5</c:v>
                </c:pt>
                <c:pt idx="5">
                  <c:v>0</c:v>
                </c:pt>
              </c:numCache>
            </c:numRef>
          </c:val>
          <c:extLst>
            <c:ext xmlns:c16="http://schemas.microsoft.com/office/drawing/2014/chart" uri="{C3380CC4-5D6E-409C-BE32-E72D297353CC}">
              <c16:uniqueId val="{00000000-4A70-40DB-BBD8-F558F87B9218}"/>
            </c:ext>
          </c:extLst>
        </c:ser>
        <c:ser>
          <c:idx val="1"/>
          <c:order val="1"/>
          <c:tx>
            <c:strRef>
              <c:f>工作表1!$C$1</c:f>
              <c:strCache>
                <c:ptCount val="1"/>
                <c:pt idx="0">
                  <c:v>Max. Mark</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cat>
            <c:strRef>
              <c:f>工作表1!$A$2:$A$7</c:f>
              <c:strCache>
                <c:ptCount val="6"/>
                <c:pt idx="0">
                  <c:v>Organization skill (e.g. able to delegate workload, take care of members’ responsibilities, and keep members organized) </c:v>
                </c:pt>
                <c:pt idx="1">
                  <c:v>Communication (e.g. Gave constructive feedback? Active listening?)</c:v>
                </c:pt>
                <c:pt idx="2">
                  <c:v>Commitment to the Project (e.g. Extra time to do this project?)</c:v>
                </c:pt>
                <c:pt idx="3">
                  <c:v>Supporting Others (e.g. Offered help to teammates? Comforted team mates?)</c:v>
                </c:pt>
                <c:pt idx="4">
                  <c:v>Conflict Resolution (e.g. Offered solutions on conflicts?)   (pls input NA if no conflict)</c:v>
                </c:pt>
                <c:pt idx="5">
                  <c:v>Other area: ___________________(pls input NA if no other area)</c:v>
                </c:pt>
              </c:strCache>
            </c:strRef>
          </c:cat>
          <c:val>
            <c:numRef>
              <c:f>工作表1!$C$2:$C$7</c:f>
              <c:numCache>
                <c:formatCode>General</c:formatCode>
                <c:ptCount val="6"/>
                <c:pt idx="0">
                  <c:v>10</c:v>
                </c:pt>
                <c:pt idx="1">
                  <c:v>10</c:v>
                </c:pt>
                <c:pt idx="2">
                  <c:v>10</c:v>
                </c:pt>
                <c:pt idx="3">
                  <c:v>10</c:v>
                </c:pt>
                <c:pt idx="4">
                  <c:v>10</c:v>
                </c:pt>
                <c:pt idx="5">
                  <c:v>10</c:v>
                </c:pt>
              </c:numCache>
            </c:numRef>
          </c:val>
          <c:extLst xmlns:c15="http://schemas.microsoft.com/office/drawing/2012/chart">
            <c:ext xmlns:c16="http://schemas.microsoft.com/office/drawing/2014/chart" uri="{C3380CC4-5D6E-409C-BE32-E72D297353CC}">
              <c16:uniqueId val="{00000001-4A70-40DB-BBD8-F558F87B9218}"/>
            </c:ext>
          </c:extLst>
        </c:ser>
        <c:dLbls>
          <c:showLegendKey val="0"/>
          <c:showVal val="0"/>
          <c:showCatName val="0"/>
          <c:showSerName val="0"/>
          <c:showPercent val="0"/>
          <c:showBubbleSize val="0"/>
        </c:dLbls>
        <c:axId val="438687312"/>
        <c:axId val="438687640"/>
        <c:extLst/>
      </c:radarChart>
      <c:catAx>
        <c:axId val="4386873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0" spcFirstLastPara="1" vertOverflow="ellipsis"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HK"/>
          </a:p>
        </c:txPr>
        <c:crossAx val="438687640"/>
        <c:crosses val="autoZero"/>
        <c:auto val="1"/>
        <c:lblAlgn val="ctr"/>
        <c:lblOffset val="100"/>
        <c:noMultiLvlLbl val="0"/>
      </c:catAx>
      <c:valAx>
        <c:axId val="4386876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HK"/>
          </a:p>
        </c:txPr>
        <c:crossAx val="438687312"/>
        <c:crosses val="autoZero"/>
        <c:crossBetween val="between"/>
      </c:valAx>
      <c:spPr>
        <a:noFill/>
        <a:ln>
          <a:noFill/>
        </a:ln>
        <a:effectLst/>
      </c:spPr>
    </c:plotArea>
    <c:legend>
      <c:legendPos val="t"/>
      <c:layout>
        <c:manualLayout>
          <c:xMode val="edge"/>
          <c:yMode val="edge"/>
          <c:x val="0.70372220126955543"/>
          <c:y val="0.30470153087758339"/>
          <c:w val="0.26862143209524014"/>
          <c:h val="5.2182883848649317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HK"/>
        </a:p>
      </c:txPr>
    </c:legend>
    <c:plotVisOnly val="1"/>
    <c:dispBlanksAs val="gap"/>
    <c:showDLblsOverMax val="0"/>
  </c:chart>
  <c:spPr>
    <a:noFill/>
    <a:ln>
      <a:noFill/>
    </a:ln>
    <a:effectLst/>
  </c:spPr>
  <c:txPr>
    <a:bodyPr/>
    <a:lstStyle/>
    <a:p>
      <a:pPr>
        <a:defRPr/>
      </a:pPr>
      <a:endParaRPr lang="zh-HK"/>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en-HK" sz="2800"/>
              <a:t>7. Individual Performance</a:t>
            </a:r>
            <a:endParaRPr lang="zh-HK" sz="2800"/>
          </a:p>
        </c:rich>
      </c:tx>
      <c:layout>
        <c:manualLayout>
          <c:xMode val="edge"/>
          <c:yMode val="edge"/>
          <c:x val="9.1792104950217702E-4"/>
          <c:y val="1.6660152741049393E-2"/>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zh-HK"/>
        </a:p>
      </c:txPr>
    </c:title>
    <c:autoTitleDeleted val="0"/>
    <c:plotArea>
      <c:layout>
        <c:manualLayout>
          <c:layoutTarget val="inner"/>
          <c:xMode val="edge"/>
          <c:yMode val="edge"/>
          <c:x val="0.3612647151002884"/>
          <c:y val="0.35006083166020008"/>
          <c:w val="0.28433553752149116"/>
          <c:h val="0.49212088164932599"/>
        </c:manualLayout>
      </c:layout>
      <c:radarChart>
        <c:radarStyle val="marker"/>
        <c:varyColors val="0"/>
        <c:ser>
          <c:idx val="0"/>
          <c:order val="0"/>
          <c:tx>
            <c:strRef>
              <c:f>工作表1!$B$1</c:f>
              <c:strCache>
                <c:ptCount val="1"/>
                <c:pt idx="0">
                  <c:v>My Mark</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cat>
            <c:strRef>
              <c:f>工作表1!$A$2:$A$7</c:f>
              <c:strCache>
                <c:ptCount val="6"/>
                <c:pt idx="0">
                  <c:v>Organization skill (e.g. able to delegate workload, take care of members’ responsibilities, and keep members organized) </c:v>
                </c:pt>
                <c:pt idx="1">
                  <c:v>Communication (e.g. Gave constructive feedback? Active listening?)</c:v>
                </c:pt>
                <c:pt idx="2">
                  <c:v>Commitment to the Project (e.g. Extra time to do this project?)</c:v>
                </c:pt>
                <c:pt idx="3">
                  <c:v>Supporting Others (e.g. Offered help to teammates? Comforted team mates?)</c:v>
                </c:pt>
                <c:pt idx="4">
                  <c:v>Conflict Resolution (e.g. Offered solutions on conflicts?)   (pls input NA if no conflict)</c:v>
                </c:pt>
                <c:pt idx="5">
                  <c:v>Other area: ___________________(pls input NA if no other area)</c:v>
                </c:pt>
              </c:strCache>
            </c:strRef>
          </c:cat>
          <c:val>
            <c:numRef>
              <c:f>工作表1!$B$2:$B$7</c:f>
              <c:numCache>
                <c:formatCode>General</c:formatCode>
                <c:ptCount val="6"/>
                <c:pt idx="0">
                  <c:v>8</c:v>
                </c:pt>
                <c:pt idx="1">
                  <c:v>5</c:v>
                </c:pt>
                <c:pt idx="2">
                  <c:v>4</c:v>
                </c:pt>
                <c:pt idx="3">
                  <c:v>3</c:v>
                </c:pt>
                <c:pt idx="4">
                  <c:v>5</c:v>
                </c:pt>
                <c:pt idx="5">
                  <c:v>0</c:v>
                </c:pt>
              </c:numCache>
            </c:numRef>
          </c:val>
          <c:extLst>
            <c:ext xmlns:c16="http://schemas.microsoft.com/office/drawing/2014/chart" uri="{C3380CC4-5D6E-409C-BE32-E72D297353CC}">
              <c16:uniqueId val="{00000000-4A70-40DB-BBD8-F558F87B9218}"/>
            </c:ext>
          </c:extLst>
        </c:ser>
        <c:ser>
          <c:idx val="1"/>
          <c:order val="1"/>
          <c:tx>
            <c:strRef>
              <c:f>工作表1!$C$1</c:f>
              <c:strCache>
                <c:ptCount val="1"/>
                <c:pt idx="0">
                  <c:v>Max. Mark</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cat>
            <c:strRef>
              <c:f>工作表1!$A$2:$A$7</c:f>
              <c:strCache>
                <c:ptCount val="6"/>
                <c:pt idx="0">
                  <c:v>Organization skill (e.g. able to delegate workload, take care of members’ responsibilities, and keep members organized) </c:v>
                </c:pt>
                <c:pt idx="1">
                  <c:v>Communication (e.g. Gave constructive feedback? Active listening?)</c:v>
                </c:pt>
                <c:pt idx="2">
                  <c:v>Commitment to the Project (e.g. Extra time to do this project?)</c:v>
                </c:pt>
                <c:pt idx="3">
                  <c:v>Supporting Others (e.g. Offered help to teammates? Comforted team mates?)</c:v>
                </c:pt>
                <c:pt idx="4">
                  <c:v>Conflict Resolution (e.g. Offered solutions on conflicts?)   (pls input NA if no conflict)</c:v>
                </c:pt>
                <c:pt idx="5">
                  <c:v>Other area: ___________________(pls input NA if no other area)</c:v>
                </c:pt>
              </c:strCache>
            </c:strRef>
          </c:cat>
          <c:val>
            <c:numRef>
              <c:f>工作表1!$C$2:$C$7</c:f>
              <c:numCache>
                <c:formatCode>General</c:formatCode>
                <c:ptCount val="6"/>
                <c:pt idx="0">
                  <c:v>10</c:v>
                </c:pt>
                <c:pt idx="1">
                  <c:v>10</c:v>
                </c:pt>
                <c:pt idx="2">
                  <c:v>10</c:v>
                </c:pt>
                <c:pt idx="3">
                  <c:v>10</c:v>
                </c:pt>
                <c:pt idx="4">
                  <c:v>10</c:v>
                </c:pt>
                <c:pt idx="5">
                  <c:v>10</c:v>
                </c:pt>
              </c:numCache>
            </c:numRef>
          </c:val>
          <c:extLst xmlns:c15="http://schemas.microsoft.com/office/drawing/2012/chart">
            <c:ext xmlns:c16="http://schemas.microsoft.com/office/drawing/2014/chart" uri="{C3380CC4-5D6E-409C-BE32-E72D297353CC}">
              <c16:uniqueId val="{00000001-4A70-40DB-BBD8-F558F87B9218}"/>
            </c:ext>
          </c:extLst>
        </c:ser>
        <c:dLbls>
          <c:showLegendKey val="0"/>
          <c:showVal val="0"/>
          <c:showCatName val="0"/>
          <c:showSerName val="0"/>
          <c:showPercent val="0"/>
          <c:showBubbleSize val="0"/>
        </c:dLbls>
        <c:axId val="438687312"/>
        <c:axId val="438687640"/>
        <c:extLst/>
      </c:radarChart>
      <c:catAx>
        <c:axId val="4386873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0" spcFirstLastPara="1" vertOverflow="ellipsis"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HK"/>
          </a:p>
        </c:txPr>
        <c:crossAx val="438687640"/>
        <c:crosses val="autoZero"/>
        <c:auto val="1"/>
        <c:lblAlgn val="ctr"/>
        <c:lblOffset val="100"/>
        <c:noMultiLvlLbl val="0"/>
      </c:catAx>
      <c:valAx>
        <c:axId val="4386876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HK"/>
          </a:p>
        </c:txPr>
        <c:crossAx val="438687312"/>
        <c:crosses val="autoZero"/>
        <c:crossBetween val="between"/>
      </c:valAx>
      <c:spPr>
        <a:noFill/>
        <a:ln>
          <a:noFill/>
        </a:ln>
        <a:effectLst/>
      </c:spPr>
    </c:plotArea>
    <c:legend>
      <c:legendPos val="t"/>
      <c:layout>
        <c:manualLayout>
          <c:xMode val="edge"/>
          <c:yMode val="edge"/>
          <c:x val="0.70372220126955543"/>
          <c:y val="0.30470153087758339"/>
          <c:w val="0.26862143209524014"/>
          <c:h val="5.2182883848649317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HK"/>
        </a:p>
      </c:txPr>
    </c:legend>
    <c:plotVisOnly val="1"/>
    <c:dispBlanksAs val="gap"/>
    <c:showDLblsOverMax val="0"/>
  </c:chart>
  <c:spPr>
    <a:noFill/>
    <a:ln>
      <a:noFill/>
    </a:ln>
    <a:effectLst/>
  </c:spPr>
  <c:txPr>
    <a:bodyPr/>
    <a:lstStyle/>
    <a:p>
      <a:pPr>
        <a:defRPr/>
      </a:pPr>
      <a:endParaRPr lang="zh-HK"/>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en-HK" sz="2800"/>
              <a:t>7. Individual Performance</a:t>
            </a:r>
            <a:endParaRPr lang="zh-HK" sz="2800"/>
          </a:p>
        </c:rich>
      </c:tx>
      <c:layout>
        <c:manualLayout>
          <c:xMode val="edge"/>
          <c:yMode val="edge"/>
          <c:x val="9.1792104950217702E-4"/>
          <c:y val="1.6660152741049393E-2"/>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zh-HK"/>
        </a:p>
      </c:txPr>
    </c:title>
    <c:autoTitleDeleted val="0"/>
    <c:plotArea>
      <c:layout>
        <c:manualLayout>
          <c:layoutTarget val="inner"/>
          <c:xMode val="edge"/>
          <c:yMode val="edge"/>
          <c:x val="0.3612647151002884"/>
          <c:y val="0.35006083166020008"/>
          <c:w val="0.28433553752149116"/>
          <c:h val="0.49212088164932599"/>
        </c:manualLayout>
      </c:layout>
      <c:radarChart>
        <c:radarStyle val="marker"/>
        <c:varyColors val="0"/>
        <c:ser>
          <c:idx val="0"/>
          <c:order val="0"/>
          <c:tx>
            <c:strRef>
              <c:f>工作表1!$B$1</c:f>
              <c:strCache>
                <c:ptCount val="1"/>
                <c:pt idx="0">
                  <c:v>My Mark</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cat>
            <c:strRef>
              <c:f>工作表1!$A$2:$A$7</c:f>
              <c:strCache>
                <c:ptCount val="6"/>
                <c:pt idx="0">
                  <c:v>Organization skill (e.g. able to delegate workload, take care of members’ responsibilities, and keep members organized) </c:v>
                </c:pt>
                <c:pt idx="1">
                  <c:v>Communication (e.g. Gave constructive feedback? Active listening?)</c:v>
                </c:pt>
                <c:pt idx="2">
                  <c:v>Commitment to the Project (e.g. Extra time to do this project?)</c:v>
                </c:pt>
                <c:pt idx="3">
                  <c:v>Supporting Others (e.g. Offered help to teammates? Comforted team mates?)</c:v>
                </c:pt>
                <c:pt idx="4">
                  <c:v>Conflict Resolution (e.g. Offered solutions on conflicts?)   (pls input NA if no conflict)</c:v>
                </c:pt>
                <c:pt idx="5">
                  <c:v>Other area: ___________________(pls input NA if no other area)</c:v>
                </c:pt>
              </c:strCache>
            </c:strRef>
          </c:cat>
          <c:val>
            <c:numRef>
              <c:f>工作表1!$B$2:$B$7</c:f>
              <c:numCache>
                <c:formatCode>General</c:formatCode>
                <c:ptCount val="6"/>
                <c:pt idx="0">
                  <c:v>8</c:v>
                </c:pt>
                <c:pt idx="1">
                  <c:v>5</c:v>
                </c:pt>
                <c:pt idx="2">
                  <c:v>4</c:v>
                </c:pt>
                <c:pt idx="3">
                  <c:v>3</c:v>
                </c:pt>
                <c:pt idx="4">
                  <c:v>5</c:v>
                </c:pt>
                <c:pt idx="5">
                  <c:v>0</c:v>
                </c:pt>
              </c:numCache>
            </c:numRef>
          </c:val>
          <c:extLst>
            <c:ext xmlns:c16="http://schemas.microsoft.com/office/drawing/2014/chart" uri="{C3380CC4-5D6E-409C-BE32-E72D297353CC}">
              <c16:uniqueId val="{00000000-4A70-40DB-BBD8-F558F87B9218}"/>
            </c:ext>
          </c:extLst>
        </c:ser>
        <c:ser>
          <c:idx val="1"/>
          <c:order val="1"/>
          <c:tx>
            <c:strRef>
              <c:f>工作表1!$C$1</c:f>
              <c:strCache>
                <c:ptCount val="1"/>
                <c:pt idx="0">
                  <c:v>Max. Mark</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cat>
            <c:strRef>
              <c:f>工作表1!$A$2:$A$7</c:f>
              <c:strCache>
                <c:ptCount val="6"/>
                <c:pt idx="0">
                  <c:v>Organization skill (e.g. able to delegate workload, take care of members’ responsibilities, and keep members organized) </c:v>
                </c:pt>
                <c:pt idx="1">
                  <c:v>Communication (e.g. Gave constructive feedback? Active listening?)</c:v>
                </c:pt>
                <c:pt idx="2">
                  <c:v>Commitment to the Project (e.g. Extra time to do this project?)</c:v>
                </c:pt>
                <c:pt idx="3">
                  <c:v>Supporting Others (e.g. Offered help to teammates? Comforted team mates?)</c:v>
                </c:pt>
                <c:pt idx="4">
                  <c:v>Conflict Resolution (e.g. Offered solutions on conflicts?)   (pls input NA if no conflict)</c:v>
                </c:pt>
                <c:pt idx="5">
                  <c:v>Other area: ___________________(pls input NA if no other area)</c:v>
                </c:pt>
              </c:strCache>
            </c:strRef>
          </c:cat>
          <c:val>
            <c:numRef>
              <c:f>工作表1!$C$2:$C$7</c:f>
              <c:numCache>
                <c:formatCode>General</c:formatCode>
                <c:ptCount val="6"/>
                <c:pt idx="0">
                  <c:v>10</c:v>
                </c:pt>
                <c:pt idx="1">
                  <c:v>10</c:v>
                </c:pt>
                <c:pt idx="2">
                  <c:v>10</c:v>
                </c:pt>
                <c:pt idx="3">
                  <c:v>10</c:v>
                </c:pt>
                <c:pt idx="4">
                  <c:v>10</c:v>
                </c:pt>
                <c:pt idx="5">
                  <c:v>10</c:v>
                </c:pt>
              </c:numCache>
            </c:numRef>
          </c:val>
          <c:extLst xmlns:c15="http://schemas.microsoft.com/office/drawing/2012/chart">
            <c:ext xmlns:c16="http://schemas.microsoft.com/office/drawing/2014/chart" uri="{C3380CC4-5D6E-409C-BE32-E72D297353CC}">
              <c16:uniqueId val="{00000001-4A70-40DB-BBD8-F558F87B9218}"/>
            </c:ext>
          </c:extLst>
        </c:ser>
        <c:dLbls>
          <c:showLegendKey val="0"/>
          <c:showVal val="0"/>
          <c:showCatName val="0"/>
          <c:showSerName val="0"/>
          <c:showPercent val="0"/>
          <c:showBubbleSize val="0"/>
        </c:dLbls>
        <c:axId val="438687312"/>
        <c:axId val="438687640"/>
        <c:extLst/>
      </c:radarChart>
      <c:catAx>
        <c:axId val="4386873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0" spcFirstLastPara="1" vertOverflow="ellipsis"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HK"/>
          </a:p>
        </c:txPr>
        <c:crossAx val="438687640"/>
        <c:crosses val="autoZero"/>
        <c:auto val="1"/>
        <c:lblAlgn val="ctr"/>
        <c:lblOffset val="100"/>
        <c:noMultiLvlLbl val="0"/>
      </c:catAx>
      <c:valAx>
        <c:axId val="4386876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HK"/>
          </a:p>
        </c:txPr>
        <c:crossAx val="438687312"/>
        <c:crosses val="autoZero"/>
        <c:crossBetween val="between"/>
      </c:valAx>
      <c:spPr>
        <a:noFill/>
        <a:ln>
          <a:noFill/>
        </a:ln>
        <a:effectLst/>
      </c:spPr>
    </c:plotArea>
    <c:legend>
      <c:legendPos val="t"/>
      <c:layout>
        <c:manualLayout>
          <c:xMode val="edge"/>
          <c:yMode val="edge"/>
          <c:x val="0.70372220126955543"/>
          <c:y val="0.30470153087758339"/>
          <c:w val="0.26862143209524014"/>
          <c:h val="5.2182883848649317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HK"/>
        </a:p>
      </c:txPr>
    </c:legend>
    <c:plotVisOnly val="1"/>
    <c:dispBlanksAs val="gap"/>
    <c:showDLblsOverMax val="0"/>
  </c:chart>
  <c:spPr>
    <a:noFill/>
    <a:ln>
      <a:noFill/>
    </a:ln>
    <a:effectLst/>
  </c:spPr>
  <c:txPr>
    <a:bodyPr/>
    <a:lstStyle/>
    <a:p>
      <a:pPr>
        <a:defRPr/>
      </a:pPr>
      <a:endParaRPr lang="zh-HK"/>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en-HK" sz="2800"/>
              <a:t>7. Individual Performance</a:t>
            </a:r>
            <a:endParaRPr lang="zh-HK" sz="2800"/>
          </a:p>
        </c:rich>
      </c:tx>
      <c:layout>
        <c:manualLayout>
          <c:xMode val="edge"/>
          <c:yMode val="edge"/>
          <c:x val="9.1792104950217702E-4"/>
          <c:y val="1.6660152741049393E-2"/>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zh-HK"/>
        </a:p>
      </c:txPr>
    </c:title>
    <c:autoTitleDeleted val="0"/>
    <c:plotArea>
      <c:layout>
        <c:manualLayout>
          <c:layoutTarget val="inner"/>
          <c:xMode val="edge"/>
          <c:yMode val="edge"/>
          <c:x val="0.3612647151002884"/>
          <c:y val="0.35006083166020008"/>
          <c:w val="0.28433553752149116"/>
          <c:h val="0.49212088164932599"/>
        </c:manualLayout>
      </c:layout>
      <c:radarChart>
        <c:radarStyle val="marker"/>
        <c:varyColors val="0"/>
        <c:ser>
          <c:idx val="0"/>
          <c:order val="0"/>
          <c:tx>
            <c:strRef>
              <c:f>工作表1!$B$1</c:f>
              <c:strCache>
                <c:ptCount val="1"/>
                <c:pt idx="0">
                  <c:v>My Mark</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cat>
            <c:strRef>
              <c:f>工作表1!$A$2:$A$7</c:f>
              <c:strCache>
                <c:ptCount val="6"/>
                <c:pt idx="0">
                  <c:v>Organization skill (e.g. able to delegate workload, take care of members’ responsibilities, and keep members organized) </c:v>
                </c:pt>
                <c:pt idx="1">
                  <c:v>Communication (e.g. Gave constructive feedback? Active listening?)</c:v>
                </c:pt>
                <c:pt idx="2">
                  <c:v>Commitment to the Project (e.g. Extra time to do this project?)</c:v>
                </c:pt>
                <c:pt idx="3">
                  <c:v>Supporting Others (e.g. Offered help to teammates? Comforted team mates?)</c:v>
                </c:pt>
                <c:pt idx="4">
                  <c:v>Conflict Resolution (e.g. Offered solutions on conflicts?)   (pls input NA if no conflict)</c:v>
                </c:pt>
                <c:pt idx="5">
                  <c:v>Other area: ___________________(pls input NA if no other area)</c:v>
                </c:pt>
              </c:strCache>
            </c:strRef>
          </c:cat>
          <c:val>
            <c:numRef>
              <c:f>工作表1!$B$2:$B$7</c:f>
              <c:numCache>
                <c:formatCode>General</c:formatCode>
                <c:ptCount val="6"/>
                <c:pt idx="0">
                  <c:v>8</c:v>
                </c:pt>
                <c:pt idx="1">
                  <c:v>9</c:v>
                </c:pt>
                <c:pt idx="2">
                  <c:v>4</c:v>
                </c:pt>
                <c:pt idx="3">
                  <c:v>6</c:v>
                </c:pt>
                <c:pt idx="4">
                  <c:v>6</c:v>
                </c:pt>
                <c:pt idx="5">
                  <c:v>0</c:v>
                </c:pt>
              </c:numCache>
            </c:numRef>
          </c:val>
          <c:extLst>
            <c:ext xmlns:c16="http://schemas.microsoft.com/office/drawing/2014/chart" uri="{C3380CC4-5D6E-409C-BE32-E72D297353CC}">
              <c16:uniqueId val="{00000000-4A70-40DB-BBD8-F558F87B9218}"/>
            </c:ext>
          </c:extLst>
        </c:ser>
        <c:ser>
          <c:idx val="1"/>
          <c:order val="1"/>
          <c:tx>
            <c:strRef>
              <c:f>工作表1!$C$1</c:f>
              <c:strCache>
                <c:ptCount val="1"/>
                <c:pt idx="0">
                  <c:v>Max. Mark</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cat>
            <c:strRef>
              <c:f>工作表1!$A$2:$A$7</c:f>
              <c:strCache>
                <c:ptCount val="6"/>
                <c:pt idx="0">
                  <c:v>Organization skill (e.g. able to delegate workload, take care of members’ responsibilities, and keep members organized) </c:v>
                </c:pt>
                <c:pt idx="1">
                  <c:v>Communication (e.g. Gave constructive feedback? Active listening?)</c:v>
                </c:pt>
                <c:pt idx="2">
                  <c:v>Commitment to the Project (e.g. Extra time to do this project?)</c:v>
                </c:pt>
                <c:pt idx="3">
                  <c:v>Supporting Others (e.g. Offered help to teammates? Comforted team mates?)</c:v>
                </c:pt>
                <c:pt idx="4">
                  <c:v>Conflict Resolution (e.g. Offered solutions on conflicts?)   (pls input NA if no conflict)</c:v>
                </c:pt>
                <c:pt idx="5">
                  <c:v>Other area: ___________________(pls input NA if no other area)</c:v>
                </c:pt>
              </c:strCache>
            </c:strRef>
          </c:cat>
          <c:val>
            <c:numRef>
              <c:f>工作表1!$C$2:$C$7</c:f>
              <c:numCache>
                <c:formatCode>General</c:formatCode>
                <c:ptCount val="6"/>
                <c:pt idx="0">
                  <c:v>10</c:v>
                </c:pt>
                <c:pt idx="1">
                  <c:v>10</c:v>
                </c:pt>
                <c:pt idx="2">
                  <c:v>10</c:v>
                </c:pt>
                <c:pt idx="3">
                  <c:v>10</c:v>
                </c:pt>
                <c:pt idx="4">
                  <c:v>10</c:v>
                </c:pt>
                <c:pt idx="5">
                  <c:v>10</c:v>
                </c:pt>
              </c:numCache>
            </c:numRef>
          </c:val>
          <c:extLst xmlns:c15="http://schemas.microsoft.com/office/drawing/2012/chart">
            <c:ext xmlns:c16="http://schemas.microsoft.com/office/drawing/2014/chart" uri="{C3380CC4-5D6E-409C-BE32-E72D297353CC}">
              <c16:uniqueId val="{00000001-4A70-40DB-BBD8-F558F87B9218}"/>
            </c:ext>
          </c:extLst>
        </c:ser>
        <c:dLbls>
          <c:showLegendKey val="0"/>
          <c:showVal val="0"/>
          <c:showCatName val="0"/>
          <c:showSerName val="0"/>
          <c:showPercent val="0"/>
          <c:showBubbleSize val="0"/>
        </c:dLbls>
        <c:axId val="438687312"/>
        <c:axId val="438687640"/>
        <c:extLst/>
      </c:radarChart>
      <c:catAx>
        <c:axId val="4386873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0" spcFirstLastPara="1" vertOverflow="ellipsis"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HK"/>
          </a:p>
        </c:txPr>
        <c:crossAx val="438687640"/>
        <c:crosses val="autoZero"/>
        <c:auto val="1"/>
        <c:lblAlgn val="ctr"/>
        <c:lblOffset val="100"/>
        <c:noMultiLvlLbl val="0"/>
      </c:catAx>
      <c:valAx>
        <c:axId val="4386876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HK"/>
          </a:p>
        </c:txPr>
        <c:crossAx val="438687312"/>
        <c:crosses val="autoZero"/>
        <c:crossBetween val="between"/>
      </c:valAx>
      <c:spPr>
        <a:noFill/>
        <a:ln>
          <a:noFill/>
        </a:ln>
        <a:effectLst/>
      </c:spPr>
    </c:plotArea>
    <c:legend>
      <c:legendPos val="t"/>
      <c:layout>
        <c:manualLayout>
          <c:xMode val="edge"/>
          <c:yMode val="edge"/>
          <c:x val="0.70372220126955543"/>
          <c:y val="0.30470153087758339"/>
          <c:w val="0.26862143209524014"/>
          <c:h val="5.2182883848649317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HK"/>
        </a:p>
      </c:txPr>
    </c:legend>
    <c:plotVisOnly val="1"/>
    <c:dispBlanksAs val="gap"/>
    <c:showDLblsOverMax val="0"/>
  </c:chart>
  <c:spPr>
    <a:noFill/>
    <a:ln>
      <a:noFill/>
    </a:ln>
    <a:effectLst/>
  </c:spPr>
  <c:txPr>
    <a:bodyPr/>
    <a:lstStyle/>
    <a:p>
      <a:pPr>
        <a:defRPr/>
      </a:pPr>
      <a:endParaRPr lang="zh-HK"/>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en-HK" sz="2800"/>
              <a:t>7. Individual Performance</a:t>
            </a:r>
            <a:endParaRPr lang="zh-HK" sz="2800"/>
          </a:p>
        </c:rich>
      </c:tx>
      <c:layout>
        <c:manualLayout>
          <c:xMode val="edge"/>
          <c:yMode val="edge"/>
          <c:x val="9.1792104950217702E-4"/>
          <c:y val="1.6660152741049393E-2"/>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zh-HK"/>
        </a:p>
      </c:txPr>
    </c:title>
    <c:autoTitleDeleted val="0"/>
    <c:plotArea>
      <c:layout>
        <c:manualLayout>
          <c:layoutTarget val="inner"/>
          <c:xMode val="edge"/>
          <c:yMode val="edge"/>
          <c:x val="0.3612647151002884"/>
          <c:y val="0.35006083166020008"/>
          <c:w val="0.28433553752149116"/>
          <c:h val="0.49212088164932599"/>
        </c:manualLayout>
      </c:layout>
      <c:radarChart>
        <c:radarStyle val="marker"/>
        <c:varyColors val="0"/>
        <c:ser>
          <c:idx val="0"/>
          <c:order val="0"/>
          <c:tx>
            <c:strRef>
              <c:f>工作表1!$B$1</c:f>
              <c:strCache>
                <c:ptCount val="1"/>
                <c:pt idx="0">
                  <c:v>My Mark</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cat>
            <c:strRef>
              <c:f>工作表1!$A$2:$A$7</c:f>
              <c:strCache>
                <c:ptCount val="6"/>
                <c:pt idx="0">
                  <c:v>Organization skill (e.g. able to delegate workload, take care of members’ responsibilities, and keep members organized) </c:v>
                </c:pt>
                <c:pt idx="1">
                  <c:v>Communication (e.g. Gave constructive feedback? Active listening?)</c:v>
                </c:pt>
                <c:pt idx="2">
                  <c:v>Commitment to the Project (e.g. Extra time to do this project?)</c:v>
                </c:pt>
                <c:pt idx="3">
                  <c:v>Supporting Others (e.g. Offered help to teammates? Comforted team mates?)</c:v>
                </c:pt>
                <c:pt idx="4">
                  <c:v>Conflict Resolution (e.g. Offered solutions on conflicts?)   (pls input NA if no conflict)</c:v>
                </c:pt>
                <c:pt idx="5">
                  <c:v>Other area: ___________________(pls input NA if no other area)</c:v>
                </c:pt>
              </c:strCache>
            </c:strRef>
          </c:cat>
          <c:val>
            <c:numRef>
              <c:f>工作表1!$B$2:$B$7</c:f>
              <c:numCache>
                <c:formatCode>General</c:formatCode>
                <c:ptCount val="6"/>
                <c:pt idx="0">
                  <c:v>8</c:v>
                </c:pt>
                <c:pt idx="1">
                  <c:v>5</c:v>
                </c:pt>
                <c:pt idx="2">
                  <c:v>5</c:v>
                </c:pt>
                <c:pt idx="3">
                  <c:v>4</c:v>
                </c:pt>
                <c:pt idx="4">
                  <c:v>5</c:v>
                </c:pt>
                <c:pt idx="5">
                  <c:v>0</c:v>
                </c:pt>
              </c:numCache>
            </c:numRef>
          </c:val>
          <c:extLst>
            <c:ext xmlns:c16="http://schemas.microsoft.com/office/drawing/2014/chart" uri="{C3380CC4-5D6E-409C-BE32-E72D297353CC}">
              <c16:uniqueId val="{00000000-4A70-40DB-BBD8-F558F87B9218}"/>
            </c:ext>
          </c:extLst>
        </c:ser>
        <c:ser>
          <c:idx val="1"/>
          <c:order val="1"/>
          <c:tx>
            <c:strRef>
              <c:f>工作表1!$C$1</c:f>
              <c:strCache>
                <c:ptCount val="1"/>
                <c:pt idx="0">
                  <c:v>Max. Mark</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cat>
            <c:strRef>
              <c:f>工作表1!$A$2:$A$7</c:f>
              <c:strCache>
                <c:ptCount val="6"/>
                <c:pt idx="0">
                  <c:v>Organization skill (e.g. able to delegate workload, take care of members’ responsibilities, and keep members organized) </c:v>
                </c:pt>
                <c:pt idx="1">
                  <c:v>Communication (e.g. Gave constructive feedback? Active listening?)</c:v>
                </c:pt>
                <c:pt idx="2">
                  <c:v>Commitment to the Project (e.g. Extra time to do this project?)</c:v>
                </c:pt>
                <c:pt idx="3">
                  <c:v>Supporting Others (e.g. Offered help to teammates? Comforted team mates?)</c:v>
                </c:pt>
                <c:pt idx="4">
                  <c:v>Conflict Resolution (e.g. Offered solutions on conflicts?)   (pls input NA if no conflict)</c:v>
                </c:pt>
                <c:pt idx="5">
                  <c:v>Other area: ___________________(pls input NA if no other area)</c:v>
                </c:pt>
              </c:strCache>
            </c:strRef>
          </c:cat>
          <c:val>
            <c:numRef>
              <c:f>工作表1!$C$2:$C$7</c:f>
              <c:numCache>
                <c:formatCode>General</c:formatCode>
                <c:ptCount val="6"/>
                <c:pt idx="0">
                  <c:v>10</c:v>
                </c:pt>
                <c:pt idx="1">
                  <c:v>10</c:v>
                </c:pt>
                <c:pt idx="2">
                  <c:v>10</c:v>
                </c:pt>
                <c:pt idx="3">
                  <c:v>10</c:v>
                </c:pt>
                <c:pt idx="4">
                  <c:v>10</c:v>
                </c:pt>
                <c:pt idx="5">
                  <c:v>10</c:v>
                </c:pt>
              </c:numCache>
            </c:numRef>
          </c:val>
          <c:extLst xmlns:c15="http://schemas.microsoft.com/office/drawing/2012/chart">
            <c:ext xmlns:c16="http://schemas.microsoft.com/office/drawing/2014/chart" uri="{C3380CC4-5D6E-409C-BE32-E72D297353CC}">
              <c16:uniqueId val="{00000001-4A70-40DB-BBD8-F558F87B9218}"/>
            </c:ext>
          </c:extLst>
        </c:ser>
        <c:dLbls>
          <c:showLegendKey val="0"/>
          <c:showVal val="0"/>
          <c:showCatName val="0"/>
          <c:showSerName val="0"/>
          <c:showPercent val="0"/>
          <c:showBubbleSize val="0"/>
        </c:dLbls>
        <c:axId val="438687312"/>
        <c:axId val="438687640"/>
        <c:extLst/>
      </c:radarChart>
      <c:catAx>
        <c:axId val="4386873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0" spcFirstLastPara="1" vertOverflow="ellipsis"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HK"/>
          </a:p>
        </c:txPr>
        <c:crossAx val="438687640"/>
        <c:crosses val="autoZero"/>
        <c:auto val="1"/>
        <c:lblAlgn val="ctr"/>
        <c:lblOffset val="100"/>
        <c:noMultiLvlLbl val="0"/>
      </c:catAx>
      <c:valAx>
        <c:axId val="4386876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HK"/>
          </a:p>
        </c:txPr>
        <c:crossAx val="438687312"/>
        <c:crosses val="autoZero"/>
        <c:crossBetween val="between"/>
      </c:valAx>
      <c:spPr>
        <a:noFill/>
        <a:ln>
          <a:noFill/>
        </a:ln>
        <a:effectLst/>
      </c:spPr>
    </c:plotArea>
    <c:legend>
      <c:legendPos val="t"/>
      <c:layout>
        <c:manualLayout>
          <c:xMode val="edge"/>
          <c:yMode val="edge"/>
          <c:x val="0.70372220126955543"/>
          <c:y val="0.30470153087758339"/>
          <c:w val="0.26862143209524014"/>
          <c:h val="5.2182883848649317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HK"/>
        </a:p>
      </c:txPr>
    </c:legend>
    <c:plotVisOnly val="1"/>
    <c:dispBlanksAs val="gap"/>
    <c:showDLblsOverMax val="0"/>
  </c:chart>
  <c:spPr>
    <a:noFill/>
    <a:ln>
      <a:noFill/>
    </a:ln>
    <a:effectLst/>
  </c:spPr>
  <c:txPr>
    <a:bodyPr/>
    <a:lstStyle/>
    <a:p>
      <a:pPr>
        <a:defRPr/>
      </a:pPr>
      <a:endParaRPr lang="zh-HK"/>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5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5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5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5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5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5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35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35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HK"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F3AE8C-FC2C-4E9D-B1FC-5CC93958B510}" type="datetimeFigureOut">
              <a:rPr lang="zh-HK" altLang="en-US" smtClean="0"/>
              <a:t>13/4/2023</a:t>
            </a:fld>
            <a:endParaRPr lang="zh-HK"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HK"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HK"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AE16C0-1A2E-4FC1-B3C0-99B29D5A147F}" type="slidenum">
              <a:rPr lang="zh-HK" altLang="en-US" smtClean="0"/>
              <a:t>‹#›</a:t>
            </a:fld>
            <a:endParaRPr lang="zh-HK" altLang="en-US"/>
          </a:p>
        </p:txBody>
      </p:sp>
    </p:spTree>
    <p:extLst>
      <p:ext uri="{BB962C8B-B14F-4D97-AF65-F5344CB8AC3E}">
        <p14:creationId xmlns:p14="http://schemas.microsoft.com/office/powerpoint/2010/main" val="3612500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200">
                <a:solidFill>
                  <a:schemeClr val="tx1"/>
                </a:solidFill>
                <a:latin typeface="Century Gothic" panose="020B0502020202020204" pitchFamily="34" charset="0"/>
              </a:rPr>
              <a:t>Teacher please introduce related project brief (student version) and explain the driving question to student.</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a:solidFill>
                  <a:schemeClr val="tx1"/>
                </a:solidFill>
                <a:latin typeface="Century Gothic" panose="020B0502020202020204" pitchFamily="34" charset="0"/>
              </a:rPr>
              <a:t>The photo of project brief is subject to change by teacher</a:t>
            </a:r>
          </a:p>
          <a:p>
            <a:endParaRPr lang="en-HK"/>
          </a:p>
        </p:txBody>
      </p:sp>
      <p:sp>
        <p:nvSpPr>
          <p:cNvPr id="4" name="投影片編號版面配置區 3"/>
          <p:cNvSpPr>
            <a:spLocks noGrp="1"/>
          </p:cNvSpPr>
          <p:nvPr>
            <p:ph type="sldNum" sz="quarter" idx="5"/>
          </p:nvPr>
        </p:nvSpPr>
        <p:spPr/>
        <p:txBody>
          <a:bodyPr/>
          <a:lstStyle/>
          <a:p>
            <a:fld id="{ABAE16C0-1A2E-4FC1-B3C0-99B29D5A147F}" type="slidenum">
              <a:rPr lang="zh-HK" altLang="en-US" smtClean="0"/>
              <a:t>2</a:t>
            </a:fld>
            <a:endParaRPr lang="zh-HK" altLang="en-US"/>
          </a:p>
        </p:txBody>
      </p:sp>
    </p:spTree>
    <p:extLst>
      <p:ext uri="{BB962C8B-B14F-4D97-AF65-F5344CB8AC3E}">
        <p14:creationId xmlns:p14="http://schemas.microsoft.com/office/powerpoint/2010/main" val="510710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12</a:t>
            </a:fld>
            <a:endParaRPr lang="zh-HK" altLang="en-US"/>
          </a:p>
        </p:txBody>
      </p:sp>
    </p:spTree>
    <p:extLst>
      <p:ext uri="{BB962C8B-B14F-4D97-AF65-F5344CB8AC3E}">
        <p14:creationId xmlns:p14="http://schemas.microsoft.com/office/powerpoint/2010/main" val="4013431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sym typeface="Wingdings" panose="05000000000000000000" pitchFamily="2" charset="2"/>
              </a:rPr>
              <a:t>Date &amp; Time (</a:t>
            </a:r>
            <a:r>
              <a:rPr lang="zh-TW" altLang="en-US">
                <a:sym typeface="Wingdings" panose="05000000000000000000" pitchFamily="2" charset="2"/>
              </a:rPr>
              <a:t>日期及時間</a:t>
            </a:r>
            <a:r>
              <a:rPr lang="en-US" altLang="zh-TW">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a:latin typeface="+mn-lt"/>
              </a:rPr>
              <a:t>Task</a:t>
            </a:r>
            <a:r>
              <a:rPr lang="en-US" altLang="zh-TW" sz="1200" baseline="0">
                <a:latin typeface="+mn-lt"/>
              </a:rPr>
              <a:t> (</a:t>
            </a:r>
            <a:r>
              <a:rPr lang="zh-TW" altLang="en-US" sz="1200" baseline="0">
                <a:latin typeface="+mn-lt"/>
              </a:rPr>
              <a:t>任務</a:t>
            </a:r>
            <a:r>
              <a:rPr lang="en-US" altLang="zh-TW" sz="1200" baseline="0">
                <a:latin typeface="+mn-lt"/>
              </a:rPr>
              <a:t>):  </a:t>
            </a:r>
            <a:r>
              <a:rPr lang="en-US" altLang="zh-HK" sz="1200" b="1" i="0" u="none" strike="noStrike" kern="1200">
                <a:solidFill>
                  <a:schemeClr val="tx1"/>
                </a:solidFill>
                <a:effectLst/>
                <a:latin typeface="+mn-lt"/>
                <a:ea typeface="+mn-ea"/>
                <a:cs typeface="+mn-cs"/>
              </a:rPr>
              <a:t>E.g. Search information, Set up IG/Website or Video Shooting/Editing, Set and Analyze Questionnaire, Promotion of IG/Website, EA Group Presentation PPT)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HK" sz="1200" b="1"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a:latin typeface="+mn-lt"/>
              </a:rPr>
              <a:t>Venue /</a:t>
            </a:r>
            <a:r>
              <a:rPr lang="en-US" altLang="zh-TW" sz="1200" baseline="0">
                <a:latin typeface="+mn-lt"/>
              </a:rPr>
              <a:t> Platform (</a:t>
            </a:r>
            <a:r>
              <a:rPr lang="zh-TW" altLang="en-US" sz="1200" baseline="0">
                <a:latin typeface="+mn-lt"/>
              </a:rPr>
              <a:t>地點</a:t>
            </a:r>
            <a:r>
              <a:rPr lang="en-US" altLang="zh-TW" sz="1200" baseline="0">
                <a:latin typeface="+mn-lt"/>
              </a:rPr>
              <a:t>/</a:t>
            </a:r>
            <a:r>
              <a:rPr lang="zh-TW" altLang="en-US" sz="1200" baseline="0">
                <a:latin typeface="+mn-lt"/>
              </a:rPr>
              <a:t>平台</a:t>
            </a:r>
            <a:r>
              <a:rPr lang="en-US" altLang="zh-TW" sz="1200" baseline="0">
                <a:latin typeface="+mn-lt"/>
              </a:rPr>
              <a:t>) E.g. Wix.com / sites.google.com / </a:t>
            </a:r>
            <a:r>
              <a:rPr lang="en-US" altLang="zh-TW" sz="1200" baseline="0" err="1">
                <a:latin typeface="+mn-lt"/>
              </a:rPr>
              <a:t>Youtube</a:t>
            </a:r>
            <a:r>
              <a:rPr lang="en-US" altLang="zh-TW" sz="1200" baseline="0">
                <a:latin typeface="+mn-lt"/>
              </a:rPr>
              <a:t> / IG / Google 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aseline="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a:latin typeface="+mn-lt"/>
              </a:rPr>
              <a:t>Responsible Member(s) (</a:t>
            </a:r>
            <a:r>
              <a:rPr lang="zh-TW" altLang="en-US" sz="1200">
                <a:latin typeface="+mn-lt"/>
              </a:rPr>
              <a:t>負責的組員英文全名 </a:t>
            </a:r>
            <a:r>
              <a:rPr lang="en-US" altLang="zh-TW" sz="1200">
                <a:latin typeface="+mn-lt"/>
              </a:rPr>
              <a:t>English Full Name, </a:t>
            </a:r>
            <a:r>
              <a:rPr lang="zh-TW" altLang="en-US" sz="1200">
                <a:latin typeface="+mn-lt"/>
              </a:rPr>
              <a:t>某些困難任務可多於一人負責</a:t>
            </a:r>
            <a:r>
              <a:rPr lang="en-US" altLang="zh-TW" sz="1200">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a:latin typeface="+mn-lt"/>
              </a:rPr>
              <a:t>Resources needed</a:t>
            </a:r>
            <a:r>
              <a:rPr lang="en-US" altLang="zh-TW" sz="1200" baseline="0">
                <a:latin typeface="+mn-lt"/>
              </a:rPr>
              <a:t> (if any) </a:t>
            </a:r>
            <a:r>
              <a:rPr lang="en-US" altLang="zh-TW" sz="1200">
                <a:latin typeface="+mn-lt"/>
              </a:rPr>
              <a:t> (</a:t>
            </a:r>
            <a:r>
              <a:rPr lang="zh-TW" altLang="en-US" baseline="0">
                <a:sym typeface="Wingdings" panose="05000000000000000000" pitchFamily="2" charset="2"/>
              </a:rPr>
              <a:t>所需物資</a:t>
            </a:r>
            <a:r>
              <a:rPr lang="en-US" altLang="zh-TW" baseline="0">
                <a:sym typeface="Wingdings" panose="05000000000000000000" pitchFamily="2" charset="2"/>
              </a:rPr>
              <a:t>)</a:t>
            </a:r>
            <a:endParaRPr lang="en-US" altLang="zh-TW" sz="12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a:latin typeface="+mn-lt"/>
            </a:endParaRPr>
          </a:p>
          <a:p>
            <a:pPr rtl="0" eaLnBrk="1" fontAlgn="t" latinLnBrk="0" hangingPunct="1"/>
            <a:r>
              <a:rPr lang="en-US" altLang="zh-HK" sz="1200" b="1" i="0" u="none" strike="noStrike" kern="1200">
                <a:solidFill>
                  <a:schemeClr val="tx1"/>
                </a:solidFill>
                <a:effectLst/>
                <a:latin typeface="+mn-lt"/>
                <a:ea typeface="+mn-ea"/>
                <a:cs typeface="+mn-cs"/>
              </a:rPr>
              <a:t>Tang Cheuk </a:t>
            </a:r>
            <a:r>
              <a:rPr lang="en-US" altLang="zh-HK" sz="1200" b="1" i="0" u="none" strike="noStrike" kern="1200" err="1">
                <a:solidFill>
                  <a:schemeClr val="tx1"/>
                </a:solidFill>
                <a:effectLst/>
                <a:latin typeface="+mn-lt"/>
                <a:ea typeface="+mn-ea"/>
                <a:cs typeface="+mn-cs"/>
              </a:rPr>
              <a:t>Hei</a:t>
            </a:r>
            <a:endParaRPr lang="en-HK" sz="1200" b="0" i="0" u="none" strike="noStrike" kern="1200">
              <a:solidFill>
                <a:schemeClr val="tx1"/>
              </a:solidFill>
              <a:effectLst/>
              <a:latin typeface="+mn-lt"/>
              <a:ea typeface="+mn-ea"/>
              <a:cs typeface="+mn-cs"/>
            </a:endParaRPr>
          </a:p>
          <a:p>
            <a:pPr rtl="0" eaLnBrk="1" fontAlgn="t" latinLnBrk="0" hangingPunct="1"/>
            <a:r>
              <a:rPr lang="en-US" altLang="zh-HK" sz="1200" b="0" i="0" u="none" strike="noStrike" kern="1200">
                <a:solidFill>
                  <a:schemeClr val="tx1"/>
                </a:solidFill>
                <a:effectLst/>
                <a:latin typeface="+mn-lt"/>
                <a:ea typeface="+mn-ea"/>
                <a:cs typeface="+mn-cs"/>
              </a:rPr>
              <a:t>Dong  Siu Him</a:t>
            </a:r>
            <a:endParaRPr lang="en-HK" sz="1200" b="0" i="0" u="none" strike="noStrike" kern="1200">
              <a:solidFill>
                <a:schemeClr val="tx1"/>
              </a:solidFill>
              <a:effectLst/>
              <a:latin typeface="+mn-lt"/>
              <a:ea typeface="+mn-ea"/>
              <a:cs typeface="+mn-cs"/>
            </a:endParaRPr>
          </a:p>
          <a:p>
            <a:pPr rtl="0" eaLnBrk="1" fontAlgn="t" latinLnBrk="0" hangingPunct="1"/>
            <a:r>
              <a:rPr lang="en-US" altLang="zh-HK" sz="1200" b="0" i="0" u="none" strike="noStrike" kern="1200">
                <a:solidFill>
                  <a:schemeClr val="tx1"/>
                </a:solidFill>
                <a:effectLst/>
                <a:latin typeface="+mn-lt"/>
                <a:ea typeface="+mn-ea"/>
                <a:cs typeface="+mn-cs"/>
              </a:rPr>
              <a:t>Ng wing Yin</a:t>
            </a:r>
            <a:endParaRPr lang="en-HK" sz="1200" b="0" i="0" u="none" strike="noStrike" kern="1200">
              <a:solidFill>
                <a:schemeClr val="tx1"/>
              </a:solidFill>
              <a:effectLst/>
              <a:latin typeface="+mn-lt"/>
              <a:ea typeface="+mn-ea"/>
              <a:cs typeface="+mn-cs"/>
            </a:endParaRPr>
          </a:p>
          <a:p>
            <a:pPr rtl="0" eaLnBrk="1" fontAlgn="t" latinLnBrk="0" hangingPunct="1"/>
            <a:r>
              <a:rPr lang="en-US" altLang="zh-HK" sz="1200" b="0" i="0" u="none" strike="noStrike" kern="1200">
                <a:solidFill>
                  <a:schemeClr val="tx1"/>
                </a:solidFill>
                <a:effectLst/>
                <a:latin typeface="+mn-lt"/>
                <a:ea typeface="+mn-ea"/>
                <a:cs typeface="+mn-cs"/>
              </a:rPr>
              <a:t>Ko Chun Kit</a:t>
            </a:r>
            <a:endParaRPr lang="en-HK" sz="1200" b="0" i="0" u="none" strike="noStrike" kern="1200">
              <a:solidFill>
                <a:schemeClr val="tx1"/>
              </a:solidFill>
              <a:effectLst/>
              <a:latin typeface="+mn-lt"/>
              <a:ea typeface="+mn-ea"/>
              <a:cs typeface="+mn-cs"/>
            </a:endParaRPr>
          </a:p>
          <a:p>
            <a:pPr rtl="0" eaLnBrk="1" fontAlgn="t" latinLnBrk="0" hangingPunct="1"/>
            <a:r>
              <a:rPr lang="en-US" altLang="zh-HK" sz="1200" b="0" i="0" u="none" strike="noStrike" kern="1200">
                <a:solidFill>
                  <a:schemeClr val="tx1"/>
                </a:solidFill>
                <a:effectLst/>
                <a:latin typeface="+mn-lt"/>
                <a:ea typeface="+mn-ea"/>
                <a:cs typeface="+mn-cs"/>
              </a:rPr>
              <a:t>Hung </a:t>
            </a:r>
            <a:r>
              <a:rPr lang="en-US" altLang="zh-HK" sz="1200" b="0" i="0" u="none" strike="noStrike" kern="1200" err="1">
                <a:solidFill>
                  <a:schemeClr val="tx1"/>
                </a:solidFill>
                <a:effectLst/>
                <a:latin typeface="+mn-lt"/>
                <a:ea typeface="+mn-ea"/>
                <a:cs typeface="+mn-cs"/>
              </a:rPr>
              <a:t>Yat</a:t>
            </a:r>
            <a:r>
              <a:rPr lang="en-US" altLang="zh-HK" sz="1200" b="0" i="0" u="none" strike="noStrike" kern="1200">
                <a:solidFill>
                  <a:schemeClr val="tx1"/>
                </a:solidFill>
                <a:effectLst/>
                <a:latin typeface="+mn-lt"/>
                <a:ea typeface="+mn-ea"/>
                <a:cs typeface="+mn-cs"/>
              </a:rPr>
              <a:t> Shan</a:t>
            </a:r>
            <a:endParaRPr lang="en-HK" sz="1200" b="0" i="0" u="none" strike="noStrike" kern="1200">
              <a:solidFill>
                <a:schemeClr val="tx1"/>
              </a:solidFill>
              <a:effectLst/>
              <a:latin typeface="+mn-lt"/>
              <a:ea typeface="+mn-ea"/>
              <a:cs typeface="+mn-cs"/>
            </a:endParaRPr>
          </a:p>
          <a:p>
            <a:pPr rtl="0" eaLnBrk="1" fontAlgn="t" latinLnBrk="0" hangingPunct="1"/>
            <a:r>
              <a:rPr lang="en-US" altLang="zh-HK" sz="1200" b="0" i="0" u="none" strike="noStrike" kern="1200">
                <a:solidFill>
                  <a:schemeClr val="tx1"/>
                </a:solidFill>
                <a:effectLst/>
                <a:latin typeface="+mn-lt"/>
                <a:ea typeface="+mn-ea"/>
                <a:cs typeface="+mn-cs"/>
              </a:rPr>
              <a:t>Mercado </a:t>
            </a:r>
            <a:r>
              <a:rPr lang="en-US" altLang="zh-HK" sz="1200" b="0" i="0" u="none" strike="noStrike" kern="1200" err="1">
                <a:solidFill>
                  <a:schemeClr val="tx1"/>
                </a:solidFill>
                <a:effectLst/>
                <a:latin typeface="+mn-lt"/>
                <a:ea typeface="+mn-ea"/>
                <a:cs typeface="+mn-cs"/>
              </a:rPr>
              <a:t>J.k</a:t>
            </a:r>
            <a:r>
              <a:rPr lang="en-US" altLang="zh-HK" sz="1200" b="0" i="0" u="none" strike="noStrike" kern="1200">
                <a:solidFill>
                  <a:schemeClr val="tx1"/>
                </a:solidFill>
                <a:effectLst/>
                <a:latin typeface="+mn-lt"/>
                <a:ea typeface="+mn-ea"/>
                <a:cs typeface="+mn-cs"/>
              </a:rPr>
              <a:t> De Leon</a:t>
            </a:r>
            <a:endParaRPr lang="en-HK"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a:latin typeface="+mn-lt"/>
            </a:endParaRPr>
          </a:p>
          <a:p>
            <a:endParaRPr lang="zh-HK"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13</a:t>
            </a:fld>
            <a:endParaRPr lang="zh-HK" altLang="en-US"/>
          </a:p>
        </p:txBody>
      </p:sp>
    </p:spTree>
    <p:extLst>
      <p:ext uri="{BB962C8B-B14F-4D97-AF65-F5344CB8AC3E}">
        <p14:creationId xmlns:p14="http://schemas.microsoft.com/office/powerpoint/2010/main" val="2978165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200">
                <a:solidFill>
                  <a:srgbClr val="000000"/>
                </a:solidFill>
                <a:effectLst/>
                <a:latin typeface="Calibri" panose="020F0502020204030204" pitchFamily="34" charset="0"/>
                <a:ea typeface="+mn-ea"/>
                <a:cs typeface="Times New Roman" panose="02020603050405020304" pitchFamily="18" charset="0"/>
              </a:rPr>
              <a:t>B. Expected Difficulties 1</a:t>
            </a:r>
            <a:r>
              <a:rPr lang="en-US" altLang="zh-TW" sz="1200">
                <a:solidFill>
                  <a:srgbClr val="000000"/>
                </a:solidFill>
                <a:effectLst/>
                <a:latin typeface="Calibri" panose="020F0502020204030204" pitchFamily="34" charset="0"/>
                <a:ea typeface="+mn-ea"/>
                <a:cs typeface="Times New Roman" panose="02020603050405020304" pitchFamily="18" charset="0"/>
              </a:rPr>
              <a:t>, 2  (</a:t>
            </a:r>
            <a:r>
              <a:rPr lang="zh-TW" altLang="en-US" sz="1200">
                <a:solidFill>
                  <a:srgbClr val="000000"/>
                </a:solidFill>
                <a:effectLst/>
                <a:latin typeface="Calibri" panose="020F0502020204030204" pitchFamily="34" charset="0"/>
                <a:ea typeface="+mn-ea"/>
                <a:cs typeface="Times New Roman" panose="02020603050405020304" pitchFamily="18" charset="0"/>
              </a:rPr>
              <a:t>寫出</a:t>
            </a:r>
            <a:r>
              <a:rPr lang="zh-TW" altLang="en-US"/>
              <a:t>在籌備過程</a:t>
            </a:r>
            <a:r>
              <a:rPr lang="en-US" altLang="zh-TW"/>
              <a:t>/</a:t>
            </a:r>
            <a:r>
              <a:rPr lang="zh-TW" altLang="en-US"/>
              <a:t>活動當天，兩個可能會出現的困難</a:t>
            </a:r>
            <a:r>
              <a:rPr lang="en-US" altLang="zh-TW"/>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t>C.</a:t>
            </a:r>
            <a:r>
              <a:rPr lang="en-US" altLang="zh-TW" baseline="0"/>
              <a:t> Prepare Prototype (All team members) </a:t>
            </a:r>
            <a:r>
              <a:rPr lang="zh-TW" altLang="en-US" baseline="0"/>
              <a:t>所有隊員一同創作</a:t>
            </a:r>
            <a:r>
              <a:rPr lang="en-US" altLang="zh-TW" baseline="0"/>
              <a:t>Prototype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a:t>     Date of Submitting Prototype: </a:t>
            </a:r>
            <a:r>
              <a:rPr lang="zh-TW" altLang="en-US" baseline="0"/>
              <a:t>請向老師查詢</a:t>
            </a:r>
            <a:endParaRPr lang="en-US" altLang="zh-TW" baseline="0"/>
          </a:p>
          <a:p>
            <a:endParaRPr lang="en-US" altLang="zh-HK" sz="1200"/>
          </a:p>
          <a:p>
            <a:r>
              <a:rPr lang="en-US" altLang="zh-HK" sz="1200"/>
              <a:t>*Students</a:t>
            </a:r>
            <a:r>
              <a:rPr lang="en-US" altLang="zh-HK" sz="1200" baseline="0"/>
              <a:t> have to submit prototype such as Website or IG outline / video </a:t>
            </a:r>
            <a:r>
              <a:rPr lang="en-US" altLang="zh-HK" sz="1200" kern="1200">
                <a:solidFill>
                  <a:schemeClr val="tx1"/>
                </a:solidFill>
                <a:effectLst/>
                <a:latin typeface="+mn-lt"/>
                <a:ea typeface="+mn-ea"/>
                <a:cs typeface="+mn-cs"/>
              </a:rPr>
              <a:t>story board / drafted questionnaire / drafted activity rundown / video clips / drafted IG or website etc. to teacher before Step 3 (Mid-term Evaluation).</a:t>
            </a:r>
          </a:p>
          <a:p>
            <a:endParaRPr lang="en-US" altLang="zh-TW" sz="1200" kern="1200">
              <a:solidFill>
                <a:schemeClr val="tx1"/>
              </a:solidFill>
              <a:effectLst/>
              <a:latin typeface="+mn-lt"/>
              <a:ea typeface="+mn-ea"/>
              <a:cs typeface="+mn-cs"/>
            </a:endParaRPr>
          </a:p>
          <a:p>
            <a:r>
              <a:rPr lang="en-US" altLang="zh-TW" sz="1200" kern="1200">
                <a:solidFill>
                  <a:schemeClr val="tx1"/>
                </a:solidFill>
                <a:effectLst/>
                <a:latin typeface="+mn-lt"/>
                <a:ea typeface="+mn-ea"/>
                <a:cs typeface="+mn-cs"/>
              </a:rPr>
              <a:t>*</a:t>
            </a:r>
            <a:r>
              <a:rPr lang="zh-TW" altLang="en-US" sz="1200" kern="1200">
                <a:solidFill>
                  <a:schemeClr val="tx1"/>
                </a:solidFill>
                <a:effectLst/>
                <a:latin typeface="+mn-lt"/>
                <a:ea typeface="+mn-ea"/>
                <a:cs typeface="+mn-cs"/>
              </a:rPr>
              <a:t>同學需於</a:t>
            </a:r>
            <a:r>
              <a:rPr lang="en-US" altLang="zh-HK" sz="1200" kern="1200">
                <a:solidFill>
                  <a:schemeClr val="tx1"/>
                </a:solidFill>
                <a:effectLst/>
                <a:latin typeface="+mn-lt"/>
                <a:ea typeface="+mn-ea"/>
                <a:cs typeface="+mn-cs"/>
              </a:rPr>
              <a:t>Step 3 (Mid-term Evaluation)</a:t>
            </a:r>
            <a:r>
              <a:rPr lang="zh-TW" altLang="en-US" sz="1200" kern="1200">
                <a:solidFill>
                  <a:schemeClr val="tx1"/>
                </a:solidFill>
                <a:effectLst/>
                <a:latin typeface="+mn-lt"/>
                <a:ea typeface="+mn-ea"/>
                <a:cs typeface="+mn-cs"/>
              </a:rPr>
              <a:t>之前</a:t>
            </a:r>
            <a:r>
              <a:rPr lang="en-US" altLang="zh-TW" sz="1200" kern="1200">
                <a:solidFill>
                  <a:schemeClr val="tx1"/>
                </a:solidFill>
                <a:effectLst/>
                <a:latin typeface="+mn-lt"/>
                <a:ea typeface="+mn-ea"/>
                <a:cs typeface="+mn-cs"/>
              </a:rPr>
              <a:t>, </a:t>
            </a:r>
            <a:r>
              <a:rPr lang="zh-TW" altLang="en-US" sz="1200" kern="1200">
                <a:solidFill>
                  <a:schemeClr val="tx1"/>
                </a:solidFill>
                <a:effectLst/>
                <a:latin typeface="+mn-lt"/>
                <a:ea typeface="+mn-ea"/>
                <a:cs typeface="+mn-cs"/>
              </a:rPr>
              <a:t>提交</a:t>
            </a:r>
            <a:r>
              <a:rPr lang="en-US" altLang="zh-TW" sz="1200" kern="1200">
                <a:solidFill>
                  <a:schemeClr val="tx1"/>
                </a:solidFill>
                <a:effectLst/>
                <a:latin typeface="+mn-lt"/>
                <a:ea typeface="+mn-ea"/>
                <a:cs typeface="+mn-cs"/>
              </a:rPr>
              <a:t>Project</a:t>
            </a:r>
            <a:r>
              <a:rPr lang="zh-TW" altLang="en-US" sz="1200" kern="1200">
                <a:solidFill>
                  <a:schemeClr val="tx1"/>
                </a:solidFill>
                <a:effectLst/>
                <a:latin typeface="+mn-lt"/>
                <a:ea typeface="+mn-ea"/>
                <a:cs typeface="+mn-cs"/>
              </a:rPr>
              <a:t>半製成品</a:t>
            </a:r>
            <a:r>
              <a:rPr lang="en-US" altLang="zh-TW" sz="1200" kern="1200">
                <a:solidFill>
                  <a:schemeClr val="tx1"/>
                </a:solidFill>
                <a:effectLst/>
                <a:latin typeface="+mn-lt"/>
                <a:ea typeface="+mn-ea"/>
                <a:cs typeface="+mn-cs"/>
              </a:rPr>
              <a:t>(</a:t>
            </a:r>
            <a:r>
              <a:rPr lang="zh-TW" altLang="en-US" sz="1200" kern="1200">
                <a:solidFill>
                  <a:schemeClr val="tx1"/>
                </a:solidFill>
                <a:effectLst/>
                <a:latin typeface="+mn-lt"/>
                <a:ea typeface="+mn-ea"/>
                <a:cs typeface="+mn-cs"/>
              </a:rPr>
              <a:t>如</a:t>
            </a:r>
            <a:r>
              <a:rPr lang="en-US" altLang="zh-TW" sz="1200" kern="1200">
                <a:solidFill>
                  <a:schemeClr val="tx1"/>
                </a:solidFill>
                <a:effectLst/>
                <a:latin typeface="+mn-lt"/>
                <a:ea typeface="+mn-ea"/>
                <a:cs typeface="+mn-cs"/>
              </a:rPr>
              <a:t>: </a:t>
            </a:r>
            <a:r>
              <a:rPr lang="zh-TW" altLang="en-US" sz="1200" kern="1200">
                <a:solidFill>
                  <a:schemeClr val="tx1"/>
                </a:solidFill>
                <a:effectLst/>
                <a:latin typeface="+mn-lt"/>
                <a:ea typeface="+mn-ea"/>
                <a:cs typeface="+mn-cs"/>
              </a:rPr>
              <a:t>網頁或</a:t>
            </a:r>
            <a:r>
              <a:rPr lang="en-US" altLang="zh-TW" sz="1200" kern="1200">
                <a:solidFill>
                  <a:schemeClr val="tx1"/>
                </a:solidFill>
                <a:effectLst/>
                <a:latin typeface="+mn-lt"/>
                <a:ea typeface="+mn-ea"/>
                <a:cs typeface="+mn-cs"/>
              </a:rPr>
              <a:t>IG</a:t>
            </a:r>
            <a:r>
              <a:rPr lang="zh-TW" altLang="en-US" sz="1200" kern="1200">
                <a:solidFill>
                  <a:schemeClr val="tx1"/>
                </a:solidFill>
                <a:effectLst/>
                <a:latin typeface="+mn-lt"/>
                <a:ea typeface="+mn-ea"/>
                <a:cs typeface="+mn-cs"/>
              </a:rPr>
              <a:t>大綱 </a:t>
            </a:r>
            <a:r>
              <a:rPr lang="en-US" altLang="zh-TW" sz="1200" kern="1200">
                <a:solidFill>
                  <a:schemeClr val="tx1"/>
                </a:solidFill>
                <a:effectLst/>
                <a:latin typeface="+mn-lt"/>
                <a:ea typeface="+mn-ea"/>
                <a:cs typeface="+mn-cs"/>
              </a:rPr>
              <a:t>/ </a:t>
            </a:r>
            <a:r>
              <a:rPr lang="zh-TW" altLang="en-US" sz="1200" kern="1200">
                <a:solidFill>
                  <a:schemeClr val="tx1"/>
                </a:solidFill>
                <a:effectLst/>
                <a:latin typeface="+mn-lt"/>
                <a:ea typeface="+mn-ea"/>
                <a:cs typeface="+mn-cs"/>
              </a:rPr>
              <a:t>短片大綱 </a:t>
            </a:r>
            <a:r>
              <a:rPr lang="en-US" altLang="zh-TW" sz="1200" kern="1200">
                <a:solidFill>
                  <a:schemeClr val="tx1"/>
                </a:solidFill>
                <a:effectLst/>
                <a:latin typeface="+mn-lt"/>
                <a:ea typeface="+mn-ea"/>
                <a:cs typeface="+mn-cs"/>
              </a:rPr>
              <a:t>/ </a:t>
            </a:r>
            <a:r>
              <a:rPr lang="zh-TW" altLang="en-US" sz="1200" kern="1200">
                <a:solidFill>
                  <a:schemeClr val="tx1"/>
                </a:solidFill>
                <a:effectLst/>
                <a:latin typeface="+mn-lt"/>
                <a:ea typeface="+mn-ea"/>
                <a:cs typeface="+mn-cs"/>
              </a:rPr>
              <a:t>問卷初稿 </a:t>
            </a:r>
            <a:r>
              <a:rPr lang="en-US" altLang="zh-TW" sz="1200" kern="1200">
                <a:solidFill>
                  <a:schemeClr val="tx1"/>
                </a:solidFill>
                <a:effectLst/>
                <a:latin typeface="+mn-lt"/>
                <a:ea typeface="+mn-ea"/>
                <a:cs typeface="+mn-cs"/>
              </a:rPr>
              <a:t>/ </a:t>
            </a:r>
            <a:r>
              <a:rPr lang="zh-TW" altLang="en-US" sz="1200" kern="1200">
                <a:solidFill>
                  <a:schemeClr val="tx1"/>
                </a:solidFill>
                <a:effectLst/>
                <a:latin typeface="+mn-lt"/>
                <a:ea typeface="+mn-ea"/>
                <a:cs typeface="+mn-cs"/>
              </a:rPr>
              <a:t>活動流程</a:t>
            </a:r>
            <a:r>
              <a:rPr lang="zh-TW" altLang="en-US" sz="1200" kern="1200" baseline="0">
                <a:solidFill>
                  <a:schemeClr val="tx1"/>
                </a:solidFill>
                <a:effectLst/>
                <a:latin typeface="+mn-lt"/>
                <a:ea typeface="+mn-ea"/>
                <a:cs typeface="+mn-cs"/>
              </a:rPr>
              <a:t> </a:t>
            </a:r>
            <a:r>
              <a:rPr lang="en-US" altLang="zh-TW" sz="1200" kern="1200" baseline="0">
                <a:solidFill>
                  <a:schemeClr val="tx1"/>
                </a:solidFill>
                <a:effectLst/>
                <a:latin typeface="+mn-lt"/>
                <a:ea typeface="+mn-ea"/>
                <a:cs typeface="+mn-cs"/>
              </a:rPr>
              <a:t>/ </a:t>
            </a:r>
            <a:r>
              <a:rPr lang="zh-TW" altLang="en-US" sz="1200" kern="1200" baseline="0">
                <a:solidFill>
                  <a:schemeClr val="tx1"/>
                </a:solidFill>
                <a:effectLst/>
                <a:latin typeface="+mn-lt"/>
                <a:ea typeface="+mn-ea"/>
                <a:cs typeface="+mn-cs"/>
              </a:rPr>
              <a:t>零碎</a:t>
            </a:r>
            <a:r>
              <a:rPr lang="zh-TW" altLang="en-US" sz="1200" kern="1200">
                <a:solidFill>
                  <a:schemeClr val="tx1"/>
                </a:solidFill>
                <a:effectLst/>
                <a:latin typeface="+mn-lt"/>
                <a:ea typeface="+mn-ea"/>
                <a:cs typeface="+mn-cs"/>
              </a:rPr>
              <a:t>短片 </a:t>
            </a:r>
            <a:r>
              <a:rPr lang="en-US" altLang="zh-TW" sz="1200" kern="1200">
                <a:solidFill>
                  <a:schemeClr val="tx1"/>
                </a:solidFill>
                <a:effectLst/>
                <a:latin typeface="+mn-lt"/>
                <a:ea typeface="+mn-ea"/>
                <a:cs typeface="+mn-cs"/>
              </a:rPr>
              <a:t>/ </a:t>
            </a:r>
            <a:r>
              <a:rPr lang="zh-TW" altLang="en-US" sz="1200" kern="1200">
                <a:solidFill>
                  <a:schemeClr val="tx1"/>
                </a:solidFill>
                <a:effectLst/>
                <a:latin typeface="+mn-lt"/>
                <a:ea typeface="+mn-ea"/>
                <a:cs typeface="+mn-cs"/>
              </a:rPr>
              <a:t>網頁初稿等</a:t>
            </a:r>
            <a:r>
              <a:rPr lang="en-US" altLang="zh-TW" sz="1200" kern="1200">
                <a:solidFill>
                  <a:schemeClr val="tx1"/>
                </a:solidFill>
                <a:effectLst/>
                <a:latin typeface="+mn-lt"/>
                <a:ea typeface="+mn-ea"/>
                <a:cs typeface="+mn-cs"/>
              </a:rPr>
              <a:t>)</a:t>
            </a:r>
            <a:endParaRPr lang="zh-HK" alt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14</a:t>
            </a:fld>
            <a:endParaRPr lang="zh-HK" altLang="en-US"/>
          </a:p>
        </p:txBody>
      </p:sp>
    </p:spTree>
    <p:extLst>
      <p:ext uri="{BB962C8B-B14F-4D97-AF65-F5344CB8AC3E}">
        <p14:creationId xmlns:p14="http://schemas.microsoft.com/office/powerpoint/2010/main" val="486769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HK" sz="1500"/>
              <a:t>Students</a:t>
            </a:r>
            <a:r>
              <a:rPr lang="en-US" altLang="zh-HK" sz="1500" baseline="0"/>
              <a:t> have to submit prototype such as </a:t>
            </a:r>
            <a:r>
              <a:rPr lang="en-US" altLang="zh-HK" sz="1500" kern="1200">
                <a:solidFill>
                  <a:schemeClr val="tx1"/>
                </a:solidFill>
                <a:effectLst/>
                <a:latin typeface="+mn-lt"/>
                <a:ea typeface="+mn-ea"/>
                <a:cs typeface="+mn-cs"/>
              </a:rPr>
              <a:t>story board / drafted questionnaire / drafted activity rundown / video clips / drafted website to teacher before Step 3 (Mid-term Evaluation).</a:t>
            </a:r>
          </a:p>
          <a:p>
            <a:endParaRPr lang="en-US" altLang="zh-TW" sz="1500" kern="1200">
              <a:solidFill>
                <a:schemeClr val="tx1"/>
              </a:solidFill>
              <a:effectLst/>
              <a:latin typeface="+mn-lt"/>
              <a:ea typeface="+mn-ea"/>
              <a:cs typeface="+mn-cs"/>
            </a:endParaRPr>
          </a:p>
          <a:p>
            <a:r>
              <a:rPr lang="zh-TW" altLang="en-US" sz="1500" kern="1200">
                <a:solidFill>
                  <a:schemeClr val="tx1"/>
                </a:solidFill>
                <a:effectLst/>
                <a:latin typeface="+mn-lt"/>
                <a:ea typeface="+mn-ea"/>
                <a:cs typeface="+mn-cs"/>
              </a:rPr>
              <a:t>同學需於</a:t>
            </a:r>
            <a:r>
              <a:rPr lang="en-US" altLang="zh-HK" sz="1500" kern="1200">
                <a:solidFill>
                  <a:schemeClr val="tx1"/>
                </a:solidFill>
                <a:effectLst/>
                <a:latin typeface="+mn-lt"/>
                <a:ea typeface="+mn-ea"/>
                <a:cs typeface="+mn-cs"/>
              </a:rPr>
              <a:t>Step 3 (Mid-term Evaluation)</a:t>
            </a:r>
            <a:r>
              <a:rPr lang="zh-TW" altLang="en-US" sz="1500" kern="1200">
                <a:solidFill>
                  <a:schemeClr val="tx1"/>
                </a:solidFill>
                <a:effectLst/>
                <a:latin typeface="+mn-lt"/>
                <a:ea typeface="+mn-ea"/>
                <a:cs typeface="+mn-cs"/>
              </a:rPr>
              <a:t>之前</a:t>
            </a:r>
            <a:r>
              <a:rPr lang="en-US" altLang="zh-TW" sz="1500" kern="1200">
                <a:solidFill>
                  <a:schemeClr val="tx1"/>
                </a:solidFill>
                <a:effectLst/>
                <a:latin typeface="+mn-lt"/>
                <a:ea typeface="+mn-ea"/>
                <a:cs typeface="+mn-cs"/>
              </a:rPr>
              <a:t>, </a:t>
            </a:r>
            <a:r>
              <a:rPr lang="zh-TW" altLang="en-US" sz="1500" kern="1200">
                <a:solidFill>
                  <a:schemeClr val="tx1"/>
                </a:solidFill>
                <a:effectLst/>
                <a:latin typeface="+mn-lt"/>
                <a:ea typeface="+mn-ea"/>
                <a:cs typeface="+mn-cs"/>
              </a:rPr>
              <a:t>提交</a:t>
            </a:r>
            <a:r>
              <a:rPr lang="en-US" altLang="zh-TW" sz="1500" kern="1200">
                <a:solidFill>
                  <a:schemeClr val="tx1"/>
                </a:solidFill>
                <a:effectLst/>
                <a:latin typeface="+mn-lt"/>
                <a:ea typeface="+mn-ea"/>
                <a:cs typeface="+mn-cs"/>
              </a:rPr>
              <a:t>Project</a:t>
            </a:r>
            <a:r>
              <a:rPr lang="zh-TW" altLang="en-US" sz="1500" kern="1200">
                <a:solidFill>
                  <a:schemeClr val="tx1"/>
                </a:solidFill>
                <a:effectLst/>
                <a:latin typeface="+mn-lt"/>
                <a:ea typeface="+mn-ea"/>
                <a:cs typeface="+mn-cs"/>
              </a:rPr>
              <a:t>半製成品</a:t>
            </a:r>
            <a:r>
              <a:rPr lang="en-US" altLang="zh-TW" sz="1500" kern="1200">
                <a:solidFill>
                  <a:schemeClr val="tx1"/>
                </a:solidFill>
                <a:effectLst/>
                <a:latin typeface="+mn-lt"/>
                <a:ea typeface="+mn-ea"/>
                <a:cs typeface="+mn-cs"/>
              </a:rPr>
              <a:t>(</a:t>
            </a:r>
            <a:r>
              <a:rPr lang="zh-TW" altLang="en-US" sz="1500" kern="1200">
                <a:solidFill>
                  <a:schemeClr val="tx1"/>
                </a:solidFill>
                <a:effectLst/>
                <a:latin typeface="+mn-lt"/>
                <a:ea typeface="+mn-ea"/>
                <a:cs typeface="+mn-cs"/>
              </a:rPr>
              <a:t>如</a:t>
            </a:r>
            <a:r>
              <a:rPr lang="en-US" altLang="zh-TW" sz="1500" kern="1200">
                <a:solidFill>
                  <a:schemeClr val="tx1"/>
                </a:solidFill>
                <a:effectLst/>
                <a:latin typeface="+mn-lt"/>
                <a:ea typeface="+mn-ea"/>
                <a:cs typeface="+mn-cs"/>
              </a:rPr>
              <a:t>: </a:t>
            </a:r>
            <a:r>
              <a:rPr lang="zh-TW" altLang="en-US" sz="1500" kern="1200">
                <a:solidFill>
                  <a:schemeClr val="tx1"/>
                </a:solidFill>
                <a:effectLst/>
                <a:latin typeface="+mn-lt"/>
                <a:ea typeface="+mn-ea"/>
                <a:cs typeface="+mn-cs"/>
              </a:rPr>
              <a:t>短片大綱 </a:t>
            </a:r>
            <a:r>
              <a:rPr lang="en-US" altLang="zh-TW" sz="1500" kern="1200">
                <a:solidFill>
                  <a:schemeClr val="tx1"/>
                </a:solidFill>
                <a:effectLst/>
                <a:latin typeface="+mn-lt"/>
                <a:ea typeface="+mn-ea"/>
                <a:cs typeface="+mn-cs"/>
              </a:rPr>
              <a:t>/ </a:t>
            </a:r>
            <a:r>
              <a:rPr lang="zh-TW" altLang="en-US" sz="1500" kern="1200">
                <a:solidFill>
                  <a:schemeClr val="tx1"/>
                </a:solidFill>
                <a:effectLst/>
                <a:latin typeface="+mn-lt"/>
                <a:ea typeface="+mn-ea"/>
                <a:cs typeface="+mn-cs"/>
              </a:rPr>
              <a:t>問卷初稿 </a:t>
            </a:r>
            <a:r>
              <a:rPr lang="en-US" altLang="zh-TW" sz="1500" kern="1200">
                <a:solidFill>
                  <a:schemeClr val="tx1"/>
                </a:solidFill>
                <a:effectLst/>
                <a:latin typeface="+mn-lt"/>
                <a:ea typeface="+mn-ea"/>
                <a:cs typeface="+mn-cs"/>
              </a:rPr>
              <a:t>/ </a:t>
            </a:r>
            <a:r>
              <a:rPr lang="zh-TW" altLang="en-US" sz="1500" kern="1200">
                <a:solidFill>
                  <a:schemeClr val="tx1"/>
                </a:solidFill>
                <a:effectLst/>
                <a:latin typeface="+mn-lt"/>
                <a:ea typeface="+mn-ea"/>
                <a:cs typeface="+mn-cs"/>
              </a:rPr>
              <a:t>活動流程</a:t>
            </a:r>
            <a:r>
              <a:rPr lang="zh-TW" altLang="en-US" sz="1500" kern="1200" baseline="0">
                <a:solidFill>
                  <a:schemeClr val="tx1"/>
                </a:solidFill>
                <a:effectLst/>
                <a:latin typeface="+mn-lt"/>
                <a:ea typeface="+mn-ea"/>
                <a:cs typeface="+mn-cs"/>
              </a:rPr>
              <a:t> </a:t>
            </a:r>
            <a:r>
              <a:rPr lang="en-US" altLang="zh-TW" sz="1500" kern="1200" baseline="0">
                <a:solidFill>
                  <a:schemeClr val="tx1"/>
                </a:solidFill>
                <a:effectLst/>
                <a:latin typeface="+mn-lt"/>
                <a:ea typeface="+mn-ea"/>
                <a:cs typeface="+mn-cs"/>
              </a:rPr>
              <a:t>/ </a:t>
            </a:r>
            <a:r>
              <a:rPr lang="zh-TW" altLang="en-US" sz="1500" kern="1200" baseline="0">
                <a:solidFill>
                  <a:schemeClr val="tx1"/>
                </a:solidFill>
                <a:effectLst/>
                <a:latin typeface="+mn-lt"/>
                <a:ea typeface="+mn-ea"/>
                <a:cs typeface="+mn-cs"/>
              </a:rPr>
              <a:t>零碎</a:t>
            </a:r>
            <a:r>
              <a:rPr lang="zh-TW" altLang="en-US" sz="1500" kern="1200">
                <a:solidFill>
                  <a:schemeClr val="tx1"/>
                </a:solidFill>
                <a:effectLst/>
                <a:latin typeface="+mn-lt"/>
                <a:ea typeface="+mn-ea"/>
                <a:cs typeface="+mn-cs"/>
              </a:rPr>
              <a:t>短片 </a:t>
            </a:r>
            <a:r>
              <a:rPr lang="en-US" altLang="zh-TW" sz="1500" kern="1200">
                <a:solidFill>
                  <a:schemeClr val="tx1"/>
                </a:solidFill>
                <a:effectLst/>
                <a:latin typeface="+mn-lt"/>
                <a:ea typeface="+mn-ea"/>
                <a:cs typeface="+mn-cs"/>
              </a:rPr>
              <a:t>/ </a:t>
            </a:r>
            <a:r>
              <a:rPr lang="zh-TW" altLang="en-US" sz="1500" kern="1200">
                <a:solidFill>
                  <a:schemeClr val="tx1"/>
                </a:solidFill>
                <a:effectLst/>
                <a:latin typeface="+mn-lt"/>
                <a:ea typeface="+mn-ea"/>
                <a:cs typeface="+mn-cs"/>
              </a:rPr>
              <a:t>網頁初稿等</a:t>
            </a:r>
            <a:r>
              <a:rPr lang="en-US" altLang="zh-TW" sz="1500" kern="1200">
                <a:solidFill>
                  <a:schemeClr val="tx1"/>
                </a:solidFill>
                <a:effectLst/>
                <a:latin typeface="+mn-lt"/>
                <a:ea typeface="+mn-ea"/>
                <a:cs typeface="+mn-cs"/>
              </a:rPr>
              <a:t>)</a:t>
            </a:r>
            <a:endParaRPr lang="zh-HK" altLang="en-US" sz="1500"/>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15</a:t>
            </a:fld>
            <a:endParaRPr lang="zh-HK" altLang="en-US"/>
          </a:p>
        </p:txBody>
      </p:sp>
    </p:spTree>
    <p:extLst>
      <p:ext uri="{BB962C8B-B14F-4D97-AF65-F5344CB8AC3E}">
        <p14:creationId xmlns:p14="http://schemas.microsoft.com/office/powerpoint/2010/main" val="2905946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t>https://product-design-prototype-experts.com/why-a-prototype/</a:t>
            </a:r>
          </a:p>
        </p:txBody>
      </p:sp>
      <p:sp>
        <p:nvSpPr>
          <p:cNvPr id="4" name="投影片編號版面配置區 3"/>
          <p:cNvSpPr>
            <a:spLocks noGrp="1"/>
          </p:cNvSpPr>
          <p:nvPr>
            <p:ph type="sldNum" sz="quarter" idx="10"/>
          </p:nvPr>
        </p:nvSpPr>
        <p:spPr/>
        <p:txBody>
          <a:bodyPr/>
          <a:lstStyle/>
          <a:p>
            <a:fld id="{5ACD6F28-5B3F-4AE3-B3A2-453D67C9C366}" type="slidenum">
              <a:rPr lang="en-US" smtClean="0"/>
              <a:t>16</a:t>
            </a:fld>
            <a:endParaRPr lang="en-US"/>
          </a:p>
        </p:txBody>
      </p:sp>
    </p:spTree>
    <p:extLst>
      <p:ext uri="{BB962C8B-B14F-4D97-AF65-F5344CB8AC3E}">
        <p14:creationId xmlns:p14="http://schemas.microsoft.com/office/powerpoint/2010/main" val="1375773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HK"/>
              <a:t>To</a:t>
            </a:r>
            <a:r>
              <a:rPr lang="en-US" altLang="zh-HK" baseline="0"/>
              <a:t> be completed during Tutorial 3</a:t>
            </a:r>
            <a:endParaRPr lang="zh-HK"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24</a:t>
            </a:fld>
            <a:endParaRPr lang="zh-HK" altLang="en-US"/>
          </a:p>
        </p:txBody>
      </p:sp>
    </p:spTree>
    <p:extLst>
      <p:ext uri="{BB962C8B-B14F-4D97-AF65-F5344CB8AC3E}">
        <p14:creationId xmlns:p14="http://schemas.microsoft.com/office/powerpoint/2010/main" val="3124935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HK" sz="1200" kern="1200">
                <a:solidFill>
                  <a:schemeClr val="tx1"/>
                </a:solidFill>
                <a:effectLst/>
                <a:latin typeface="+mn-lt"/>
                <a:ea typeface="+mn-ea"/>
                <a:cs typeface="+mn-cs"/>
              </a:rPr>
              <a:t>E.g. implement the service, release promotional video or website, collect feedback from participants or viewers, analyze the result of questionnaire.</a:t>
            </a:r>
            <a:r>
              <a:rPr lang="en-US" altLang="zh-HK" sz="1200" kern="1200" baseline="0">
                <a:solidFill>
                  <a:schemeClr val="tx1"/>
                </a:solidFill>
                <a:effectLst/>
                <a:latin typeface="+mn-lt"/>
                <a:ea typeface="+mn-ea"/>
                <a:cs typeface="+mn-cs"/>
              </a:rPr>
              <a:t> </a:t>
            </a:r>
            <a:r>
              <a:rPr lang="en-US" altLang="zh-HK" sz="1200" kern="1200">
                <a:solidFill>
                  <a:schemeClr val="tx1"/>
                </a:solidFill>
                <a:effectLst/>
                <a:latin typeface="+mn-lt"/>
                <a:ea typeface="+mn-ea"/>
                <a:cs typeface="+mn-cs"/>
              </a:rPr>
              <a:t>And prepare</a:t>
            </a:r>
            <a:r>
              <a:rPr lang="en-US" altLang="zh-HK" sz="1200" kern="1200" baseline="0">
                <a:solidFill>
                  <a:schemeClr val="tx1"/>
                </a:solidFill>
                <a:effectLst/>
                <a:latin typeface="+mn-lt"/>
                <a:ea typeface="+mn-ea"/>
                <a:cs typeface="+mn-cs"/>
              </a:rPr>
              <a:t> EA Project Presentation.</a:t>
            </a:r>
            <a:endParaRPr lang="en-US" altLang="zh-HK" sz="1200" kern="1200">
              <a:solidFill>
                <a:schemeClr val="tx1"/>
              </a:solidFill>
              <a:effectLst/>
              <a:latin typeface="+mn-lt"/>
              <a:ea typeface="+mn-ea"/>
              <a:cs typeface="+mn-cs"/>
            </a:endParaRPr>
          </a:p>
          <a:p>
            <a:endParaRPr lang="en-US" altLang="zh-HK" sz="1200" kern="1200">
              <a:solidFill>
                <a:schemeClr val="tx1"/>
              </a:solidFill>
              <a:effectLst/>
              <a:latin typeface="+mn-lt"/>
              <a:ea typeface="+mn-ea"/>
              <a:cs typeface="+mn-cs"/>
            </a:endParaRPr>
          </a:p>
          <a:p>
            <a:r>
              <a:rPr lang="zh-TW" altLang="en-US" sz="1200" kern="1200">
                <a:solidFill>
                  <a:schemeClr val="tx1"/>
                </a:solidFill>
                <a:effectLst/>
                <a:latin typeface="+mn-lt"/>
                <a:ea typeface="+mn-ea"/>
                <a:cs typeface="+mn-cs"/>
              </a:rPr>
              <a:t>例如</a:t>
            </a:r>
            <a:r>
              <a:rPr lang="en-US" altLang="zh-TW" sz="1200" kern="1200">
                <a:solidFill>
                  <a:schemeClr val="tx1"/>
                </a:solidFill>
                <a:effectLst/>
                <a:latin typeface="+mn-lt"/>
                <a:ea typeface="+mn-ea"/>
                <a:cs typeface="+mn-cs"/>
              </a:rPr>
              <a:t>: </a:t>
            </a:r>
            <a:r>
              <a:rPr lang="zh-TW" altLang="en-US" sz="1200" kern="1200">
                <a:solidFill>
                  <a:schemeClr val="tx1"/>
                </a:solidFill>
                <a:effectLst/>
                <a:latin typeface="+mn-lt"/>
                <a:ea typeface="+mn-ea"/>
                <a:cs typeface="+mn-cs"/>
              </a:rPr>
              <a:t>進行義工服務</a:t>
            </a:r>
            <a:r>
              <a:rPr lang="zh-TW" altLang="en-US" sz="1200" kern="1200" baseline="0">
                <a:solidFill>
                  <a:schemeClr val="tx1"/>
                </a:solidFill>
                <a:effectLst/>
                <a:latin typeface="+mn-lt"/>
                <a:ea typeface="+mn-ea"/>
                <a:cs typeface="+mn-cs"/>
              </a:rPr>
              <a:t>、發放短片或網頁、收集</a:t>
            </a:r>
            <a:r>
              <a:rPr lang="en-US" altLang="zh-TW" sz="1200" kern="1200" baseline="0">
                <a:solidFill>
                  <a:schemeClr val="tx1"/>
                </a:solidFill>
                <a:effectLst/>
                <a:latin typeface="+mn-lt"/>
                <a:ea typeface="+mn-ea"/>
                <a:cs typeface="+mn-cs"/>
              </a:rPr>
              <a:t>/</a:t>
            </a:r>
            <a:r>
              <a:rPr lang="zh-TW" altLang="en-US" sz="1200" kern="1200" baseline="0">
                <a:solidFill>
                  <a:schemeClr val="tx1"/>
                </a:solidFill>
                <a:effectLst/>
                <a:latin typeface="+mn-lt"/>
                <a:ea typeface="+mn-ea"/>
                <a:cs typeface="+mn-cs"/>
              </a:rPr>
              <a:t>分析問卷等 </a:t>
            </a:r>
            <a:r>
              <a:rPr lang="en-US" altLang="zh-TW" sz="1200" kern="1200" baseline="0">
                <a:solidFill>
                  <a:schemeClr val="tx1"/>
                </a:solidFill>
                <a:effectLst/>
                <a:latin typeface="+mn-lt"/>
                <a:ea typeface="+mn-ea"/>
                <a:cs typeface="+mn-cs"/>
              </a:rPr>
              <a:t>; </a:t>
            </a:r>
            <a:r>
              <a:rPr lang="zh-TW" altLang="en-US" sz="1200" kern="1200" baseline="0">
                <a:solidFill>
                  <a:schemeClr val="tx1"/>
                </a:solidFill>
                <a:effectLst/>
                <a:latin typeface="+mn-lt"/>
                <a:ea typeface="+mn-ea"/>
                <a:cs typeface="+mn-cs"/>
              </a:rPr>
              <a:t>及預備</a:t>
            </a:r>
            <a:r>
              <a:rPr lang="en-US" altLang="zh-TW" sz="1200" kern="1200" baseline="0">
                <a:solidFill>
                  <a:schemeClr val="tx1"/>
                </a:solidFill>
                <a:effectLst/>
                <a:latin typeface="+mn-lt"/>
                <a:ea typeface="+mn-ea"/>
                <a:cs typeface="+mn-cs"/>
              </a:rPr>
              <a:t>EA</a:t>
            </a:r>
            <a:r>
              <a:rPr lang="zh-TW" altLang="en-US" sz="1200" kern="1200" baseline="0">
                <a:solidFill>
                  <a:schemeClr val="tx1"/>
                </a:solidFill>
                <a:effectLst/>
                <a:latin typeface="+mn-lt"/>
                <a:ea typeface="+mn-ea"/>
                <a:cs typeface="+mn-cs"/>
              </a:rPr>
              <a:t>匯報</a:t>
            </a:r>
            <a:endParaRPr lang="zh-HK"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27</a:t>
            </a:fld>
            <a:endParaRPr lang="zh-HK" altLang="en-US"/>
          </a:p>
        </p:txBody>
      </p:sp>
    </p:spTree>
    <p:extLst>
      <p:ext uri="{BB962C8B-B14F-4D97-AF65-F5344CB8AC3E}">
        <p14:creationId xmlns:p14="http://schemas.microsoft.com/office/powerpoint/2010/main" val="3744232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TW" baseline="0"/>
              <a:t>1.1 </a:t>
            </a:r>
            <a:r>
              <a:rPr lang="zh-TW" altLang="en-US" baseline="0"/>
              <a:t>請填上所選的</a:t>
            </a:r>
            <a:r>
              <a:rPr lang="en-US" altLang="zh-TW" baseline="0"/>
              <a:t>SDG</a:t>
            </a:r>
            <a:r>
              <a:rPr lang="zh-TW" altLang="en-US" baseline="0"/>
              <a:t>號碼及名稱。 </a:t>
            </a:r>
            <a:r>
              <a:rPr lang="en-US" altLang="zh-TW" baseline="0"/>
              <a:t>(</a:t>
            </a:r>
            <a:r>
              <a:rPr lang="zh-TW" altLang="en-US" b="1" i="1" baseline="0">
                <a:solidFill>
                  <a:srgbClr val="FF0000"/>
                </a:solidFill>
              </a:rPr>
              <a:t>該</a:t>
            </a:r>
            <a:r>
              <a:rPr lang="en-US" altLang="zh-TW" b="1" i="1" baseline="0">
                <a:solidFill>
                  <a:srgbClr val="FF0000"/>
                </a:solidFill>
              </a:rPr>
              <a:t>SDG</a:t>
            </a:r>
            <a:r>
              <a:rPr lang="zh-TW" altLang="en-US" b="1" i="1" baseline="0">
                <a:solidFill>
                  <a:srgbClr val="FF0000"/>
                </a:solidFill>
              </a:rPr>
              <a:t>可以是你的行業引起的社區問題</a:t>
            </a:r>
            <a:r>
              <a:rPr lang="en-US" altLang="zh-TW" b="1" i="1" baseline="0">
                <a:solidFill>
                  <a:srgbClr val="FF0000"/>
                </a:solidFill>
              </a:rPr>
              <a:t>, </a:t>
            </a:r>
            <a:r>
              <a:rPr lang="zh-TW" altLang="en-US" b="1" i="1" u="sng" baseline="0">
                <a:solidFill>
                  <a:srgbClr val="FF0000"/>
                </a:solidFill>
              </a:rPr>
              <a:t>或是</a:t>
            </a:r>
            <a:r>
              <a:rPr lang="zh-TW" altLang="en-US" b="1" i="1" u="none" baseline="0">
                <a:solidFill>
                  <a:srgbClr val="FF0000"/>
                </a:solidFill>
              </a:rPr>
              <a:t> </a:t>
            </a:r>
            <a:r>
              <a:rPr lang="zh-TW" altLang="en-US" b="1" i="1" baseline="0">
                <a:solidFill>
                  <a:srgbClr val="FF0000"/>
                </a:solidFill>
              </a:rPr>
              <a:t>運用你的行業知識去改善的可持續發展目標</a:t>
            </a:r>
            <a:r>
              <a:rPr lang="en-US" altLang="zh-TW" baseline="0"/>
              <a:t>)</a:t>
            </a:r>
            <a:endParaRPr lang="en-HK" altLang="zh-TW" baseline="0"/>
          </a:p>
          <a:p>
            <a:r>
              <a:rPr lang="en-US" altLang="zh-TW" sz="1200" i="1" kern="1200">
                <a:solidFill>
                  <a:schemeClr val="tx1"/>
                </a:solidFill>
                <a:effectLst/>
                <a:latin typeface="+mn-lt"/>
                <a:ea typeface="+mn-ea"/>
                <a:cs typeface="+mn-cs"/>
              </a:rPr>
              <a:t>1.1  SDG related to your industry : It can be a problem of that SDG caused by your industry </a:t>
            </a:r>
            <a:r>
              <a:rPr lang="en-US" altLang="zh-TW" sz="1200" b="1" i="1" u="sng" kern="1200">
                <a:solidFill>
                  <a:schemeClr val="tx1"/>
                </a:solidFill>
                <a:effectLst/>
                <a:latin typeface="+mn-lt"/>
                <a:ea typeface="+mn-ea"/>
                <a:cs typeface="+mn-cs"/>
              </a:rPr>
              <a:t>OR</a:t>
            </a:r>
            <a:r>
              <a:rPr lang="en-US" altLang="zh-TW" sz="1200" i="1" kern="1200">
                <a:solidFill>
                  <a:schemeClr val="tx1"/>
                </a:solidFill>
                <a:effectLst/>
                <a:latin typeface="+mn-lt"/>
                <a:ea typeface="+mn-ea"/>
                <a:cs typeface="+mn-cs"/>
              </a:rPr>
              <a:t> using your industry knowledge to solve a SDG problem / achieve a SDG.</a:t>
            </a:r>
          </a:p>
          <a:p>
            <a:endParaRPr lang="en-US" altLang="zh-HK"/>
          </a:p>
          <a:p>
            <a:r>
              <a:rPr lang="en-US" altLang="zh-HK"/>
              <a:t>1.2</a:t>
            </a:r>
            <a:r>
              <a:rPr lang="en-US" altLang="zh-TW"/>
              <a:t> </a:t>
            </a:r>
            <a:r>
              <a:rPr lang="zh-TW" altLang="en-US"/>
              <a:t>請寫出其中一個社區</a:t>
            </a:r>
            <a:r>
              <a:rPr lang="en-US" altLang="zh-TW"/>
              <a:t>/</a:t>
            </a:r>
            <a:r>
              <a:rPr lang="zh-TW" altLang="en-US">
                <a:solidFill>
                  <a:schemeClr val="tx1"/>
                </a:solidFill>
                <a:uFillTx/>
              </a:rPr>
              <a:t>人類</a:t>
            </a:r>
            <a:r>
              <a:rPr lang="zh-TW" altLang="en-US"/>
              <a:t>面對的問題</a:t>
            </a:r>
            <a:r>
              <a:rPr lang="en-US" altLang="zh-TW"/>
              <a:t>, </a:t>
            </a:r>
            <a:r>
              <a:rPr lang="zh-TW" altLang="en-US" strike="noStrike"/>
              <a:t>需要乎合所選的</a:t>
            </a:r>
            <a:r>
              <a:rPr lang="en-US" altLang="zh-TW" strike="noStrike"/>
              <a:t>SDG</a:t>
            </a:r>
            <a:r>
              <a:rPr lang="en-US" altLang="zh-TW"/>
              <a:t>, </a:t>
            </a:r>
            <a:r>
              <a:rPr lang="zh-TW" altLang="en-US"/>
              <a:t>並列舉有關問題的數據或證據</a:t>
            </a:r>
            <a:r>
              <a:rPr lang="en-US" altLang="zh-TW"/>
              <a:t>(</a:t>
            </a:r>
            <a:r>
              <a:rPr lang="zh-TW" altLang="en-US"/>
              <a:t>例子</a:t>
            </a:r>
            <a:r>
              <a:rPr lang="en-US" altLang="zh-TW"/>
              <a:t>)</a:t>
            </a:r>
            <a:r>
              <a:rPr lang="zh-TW" altLang="en-US"/>
              <a:t>。</a:t>
            </a:r>
            <a:endParaRPr lang="en-US" altLang="zh-TW"/>
          </a:p>
          <a:p>
            <a:r>
              <a:rPr lang="en-US" altLang="zh-HK" baseline="0"/>
              <a:t>       </a:t>
            </a:r>
            <a:r>
              <a:rPr lang="zh-TW" altLang="en-US" baseline="0"/>
              <a:t>並在參考</a:t>
            </a:r>
            <a:r>
              <a:rPr lang="en-US" altLang="zh-TW" baseline="0"/>
              <a:t>(Reference)</a:t>
            </a:r>
            <a:r>
              <a:rPr lang="zh-TW" altLang="en-US" baseline="0"/>
              <a:t>欄上寫下資料來源</a:t>
            </a:r>
            <a:r>
              <a:rPr lang="zh-TW" altLang="en-US"/>
              <a:t>。</a:t>
            </a:r>
            <a:endParaRPr lang="en-US" altLang="zh-TW" baseline="0"/>
          </a:p>
          <a:p>
            <a:pPr marL="0" marR="0" lvl="0" indent="0" algn="l" defTabSz="914400" rtl="0" eaLnBrk="1" fontAlgn="auto" latinLnBrk="0" hangingPunct="1">
              <a:lnSpc>
                <a:spcPct val="100000"/>
              </a:lnSpc>
              <a:spcBef>
                <a:spcPts val="0"/>
              </a:spcBef>
              <a:spcAft>
                <a:spcPts val="0"/>
              </a:spcAft>
              <a:buClrTx/>
              <a:buSzTx/>
              <a:buFontTx/>
              <a:buNone/>
              <a:defRPr/>
            </a:pPr>
            <a:r>
              <a:rPr lang="en-US" altLang="zh-TW" baseline="0"/>
              <a:t>1.3 </a:t>
            </a:r>
            <a:r>
              <a:rPr lang="zh-TW" altLang="en-US" baseline="0"/>
              <a:t>承上題</a:t>
            </a:r>
            <a:r>
              <a:rPr lang="en-US" altLang="zh-TW" baseline="0"/>
              <a:t>, </a:t>
            </a:r>
            <a:r>
              <a:rPr lang="zh-TW" altLang="en-US" baseline="0"/>
              <a:t>請寫出該問題的成因，然後參考</a:t>
            </a:r>
            <a:r>
              <a:rPr lang="en-US" altLang="zh-TW" baseline="0"/>
              <a:t>(Reference)</a:t>
            </a:r>
            <a:r>
              <a:rPr lang="zh-TW" altLang="en-US" baseline="0"/>
              <a:t>欄上寫下資料來源</a:t>
            </a:r>
            <a:r>
              <a:rPr lang="zh-TW" altLang="en-US"/>
              <a:t>。</a:t>
            </a:r>
            <a:endParaRPr lang="en-US" altLang="zh-TW" baseline="0"/>
          </a:p>
          <a:p>
            <a:endParaRPr lang="en-HK"/>
          </a:p>
        </p:txBody>
      </p:sp>
      <p:sp>
        <p:nvSpPr>
          <p:cNvPr id="4" name="Slide Number Placeholder 3"/>
          <p:cNvSpPr>
            <a:spLocks noGrp="1"/>
          </p:cNvSpPr>
          <p:nvPr>
            <p:ph type="sldNum" sz="quarter" idx="5"/>
          </p:nvPr>
        </p:nvSpPr>
        <p:spPr/>
        <p:txBody>
          <a:bodyPr/>
          <a:lstStyle/>
          <a:p>
            <a:fld id="{ABAE16C0-1A2E-4FC1-B3C0-99B29D5A147F}" type="slidenum">
              <a:rPr lang="zh-HK" altLang="en-US" smtClean="0"/>
              <a:t>31</a:t>
            </a:fld>
            <a:endParaRPr lang="zh-HK" altLang="en-US"/>
          </a:p>
        </p:txBody>
      </p:sp>
    </p:spTree>
    <p:extLst>
      <p:ext uri="{BB962C8B-B14F-4D97-AF65-F5344CB8AC3E}">
        <p14:creationId xmlns:p14="http://schemas.microsoft.com/office/powerpoint/2010/main" val="8209416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HK" altLang="zh-TW" sz="1800" b="1">
                <a:solidFill>
                  <a:schemeClr val="tx1"/>
                </a:solidFill>
              </a:rPr>
              <a:t>Content of the project </a:t>
            </a:r>
            <a:r>
              <a:rPr lang="zh-TW" altLang="en-US" sz="1200" b="1" i="0" kern="1200">
                <a:solidFill>
                  <a:schemeClr val="tx1"/>
                </a:solidFill>
                <a:effectLst/>
                <a:latin typeface="+mn-lt"/>
                <a:ea typeface="+mn-ea"/>
                <a:cs typeface="+mn-cs"/>
              </a:rPr>
              <a:t>項目內容</a:t>
            </a:r>
            <a:endParaRPr lang="en-HK" altLang="zh-TW" sz="1800" b="1">
              <a:solidFill>
                <a:schemeClr val="tx1"/>
              </a:solidFill>
            </a:endParaRPr>
          </a:p>
          <a:p>
            <a:pPr marL="0" indent="0">
              <a:buNone/>
            </a:pPr>
            <a:r>
              <a:rPr lang="en-HK" altLang="zh-TW">
                <a:solidFill>
                  <a:schemeClr val="tx1"/>
                </a:solidFill>
              </a:rPr>
              <a:t>2.1 What have your group done finally in the project?  </a:t>
            </a:r>
            <a:r>
              <a:rPr lang="zh-TW" altLang="en-US">
                <a:solidFill>
                  <a:schemeClr val="tx1"/>
                </a:solidFill>
              </a:rPr>
              <a:t>你小組的項目最後完成了什麼工作</a:t>
            </a:r>
            <a:r>
              <a:rPr lang="en-US" altLang="zh-TW">
                <a:solidFill>
                  <a:schemeClr val="tx1"/>
                </a:solidFill>
              </a:rPr>
              <a:t>? </a:t>
            </a:r>
            <a:endParaRPr lang="en-HK" altLang="zh-TW">
              <a:solidFill>
                <a:schemeClr val="tx1"/>
              </a:solidFill>
            </a:endParaRPr>
          </a:p>
          <a:p>
            <a:pPr marL="0" indent="0">
              <a:buNone/>
            </a:pPr>
            <a:endParaRPr lang="en-HK" altLang="zh-TW">
              <a:solidFill>
                <a:schemeClr val="tx1"/>
              </a:solidFill>
            </a:endParaRPr>
          </a:p>
          <a:p>
            <a:r>
              <a:rPr lang="en-HK" altLang="zh-HK" sz="1200">
                <a:solidFill>
                  <a:schemeClr val="tx1"/>
                </a:solidFill>
              </a:rPr>
              <a:t>Date</a:t>
            </a:r>
            <a:r>
              <a:rPr lang="zh-TW" altLang="en-US" sz="1200">
                <a:solidFill>
                  <a:schemeClr val="tx1"/>
                </a:solidFill>
              </a:rPr>
              <a:t>日期</a:t>
            </a:r>
            <a:r>
              <a:rPr lang="en-HK" altLang="zh-HK" sz="1200">
                <a:solidFill>
                  <a:schemeClr val="tx1"/>
                </a:solidFill>
              </a:rPr>
              <a:t>:</a:t>
            </a:r>
          </a:p>
          <a:p>
            <a:r>
              <a:rPr lang="en-HK" altLang="zh-HK" sz="1200">
                <a:solidFill>
                  <a:schemeClr val="tx1"/>
                </a:solidFill>
              </a:rPr>
              <a:t>Time</a:t>
            </a:r>
            <a:r>
              <a:rPr lang="zh-TW" altLang="en-US" sz="1200">
                <a:solidFill>
                  <a:schemeClr val="tx1"/>
                </a:solidFill>
              </a:rPr>
              <a:t>時間</a:t>
            </a:r>
            <a:r>
              <a:rPr lang="en-HK" altLang="zh-HK" sz="1200">
                <a:solidFill>
                  <a:schemeClr val="tx1"/>
                </a:solidFill>
              </a:rPr>
              <a:t>:</a:t>
            </a:r>
          </a:p>
          <a:p>
            <a:r>
              <a:rPr lang="en-HK" altLang="zh-HK" sz="1200">
                <a:solidFill>
                  <a:schemeClr val="tx1"/>
                </a:solidFill>
              </a:rPr>
              <a:t>Location/Platform </a:t>
            </a:r>
            <a:r>
              <a:rPr lang="zh-TW" altLang="en-US" sz="1200">
                <a:solidFill>
                  <a:schemeClr val="tx1"/>
                </a:solidFill>
              </a:rPr>
              <a:t>地點</a:t>
            </a:r>
            <a:r>
              <a:rPr lang="en-US" altLang="zh-TW" sz="1200">
                <a:solidFill>
                  <a:schemeClr val="tx1"/>
                </a:solidFill>
              </a:rPr>
              <a:t>/ </a:t>
            </a:r>
            <a:r>
              <a:rPr lang="zh-TW" altLang="en-US" sz="1200">
                <a:solidFill>
                  <a:schemeClr val="tx1"/>
                </a:solidFill>
              </a:rPr>
              <a:t>平台</a:t>
            </a:r>
            <a:r>
              <a:rPr lang="en-HK" altLang="zh-HK" sz="120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HK" altLang="zh-HK" sz="1600"/>
              <a:t>Format </a:t>
            </a:r>
            <a:r>
              <a:rPr lang="en-US" altLang="zh-TW" sz="1200"/>
              <a:t>(e.g., online workshop / video) </a:t>
            </a:r>
            <a:r>
              <a:rPr lang="en-HK" altLang="zh-HK" sz="1600"/>
              <a:t>&amp; Content: </a:t>
            </a:r>
            <a:r>
              <a:rPr lang="zh-TW" altLang="en-US" sz="1200">
                <a:solidFill>
                  <a:schemeClr val="tx1"/>
                </a:solidFill>
              </a:rPr>
              <a:t>形式</a:t>
            </a:r>
            <a:r>
              <a:rPr lang="en-US" altLang="zh-TW" sz="1200" baseline="0">
                <a:solidFill>
                  <a:schemeClr val="tx1"/>
                </a:solidFill>
              </a:rPr>
              <a:t> (e.g., </a:t>
            </a:r>
            <a:r>
              <a:rPr lang="zh-TW" altLang="en-US" sz="1200" baseline="0">
                <a:solidFill>
                  <a:schemeClr val="tx1"/>
                </a:solidFill>
              </a:rPr>
              <a:t>線上工作坊</a:t>
            </a:r>
            <a:r>
              <a:rPr lang="en-US" altLang="zh-TW" sz="1200" baseline="0">
                <a:solidFill>
                  <a:schemeClr val="tx1"/>
                </a:solidFill>
              </a:rPr>
              <a:t>/</a:t>
            </a:r>
            <a:r>
              <a:rPr lang="zh-TW" altLang="en-US" sz="1200" baseline="0">
                <a:solidFill>
                  <a:schemeClr val="tx1"/>
                </a:solidFill>
              </a:rPr>
              <a:t>影片</a:t>
            </a:r>
            <a:r>
              <a:rPr lang="en-US" altLang="zh-TW" sz="1200" baseline="0">
                <a:solidFill>
                  <a:schemeClr val="tx1"/>
                </a:solidFill>
              </a:rPr>
              <a:t>) </a:t>
            </a:r>
            <a:r>
              <a:rPr lang="zh-TW" altLang="en-US" sz="1200">
                <a:solidFill>
                  <a:schemeClr val="tx1"/>
                </a:solidFill>
              </a:rPr>
              <a:t>和內容</a:t>
            </a:r>
            <a:r>
              <a:rPr lang="en-HK" altLang="zh-HK" sz="1200">
                <a:solidFill>
                  <a:schemeClr val="tx1"/>
                </a:solidFill>
              </a:rPr>
              <a:t>: </a:t>
            </a:r>
          </a:p>
          <a:p>
            <a:r>
              <a:rPr lang="en-HK" altLang="zh-HK" sz="1200">
                <a:solidFill>
                  <a:schemeClr val="tx1"/>
                </a:solidFill>
              </a:rPr>
              <a:t>No. of participants / Hit rate / No. of views: </a:t>
            </a:r>
            <a:r>
              <a:rPr lang="zh-TW" altLang="en-US" sz="1200">
                <a:solidFill>
                  <a:schemeClr val="tx1"/>
                </a:solidFill>
              </a:rPr>
              <a:t>參加者人數 </a:t>
            </a:r>
            <a:r>
              <a:rPr lang="en-US" altLang="zh-TW" sz="1200">
                <a:solidFill>
                  <a:schemeClr val="tx1"/>
                </a:solidFill>
              </a:rPr>
              <a:t>/ </a:t>
            </a:r>
            <a:r>
              <a:rPr lang="zh-TW" altLang="en-US" sz="1200">
                <a:solidFill>
                  <a:schemeClr val="tx1"/>
                </a:solidFill>
              </a:rPr>
              <a:t>點擊率 </a:t>
            </a:r>
            <a:r>
              <a:rPr lang="en-US" altLang="zh-TW" sz="1200">
                <a:solidFill>
                  <a:schemeClr val="tx1"/>
                </a:solidFill>
              </a:rPr>
              <a:t>/ </a:t>
            </a:r>
            <a:r>
              <a:rPr lang="zh-TW" altLang="en-US" sz="1200">
                <a:solidFill>
                  <a:schemeClr val="tx1"/>
                </a:solidFill>
              </a:rPr>
              <a:t>觀看人數</a:t>
            </a:r>
            <a:r>
              <a:rPr lang="en-US" altLang="zh-TW" sz="1200">
                <a:solidFill>
                  <a:schemeClr val="tx1"/>
                </a:solidFill>
              </a:rPr>
              <a:t>): </a:t>
            </a:r>
            <a:endParaRPr lang="en-HK" altLang="zh-HK" sz="12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a:solidFill>
                  <a:schemeClr val="tx1"/>
                </a:solidFill>
              </a:rPr>
              <a:t>Link of the project (if any): </a:t>
            </a:r>
            <a:r>
              <a:rPr lang="zh-TW" altLang="en-US" sz="1200">
                <a:solidFill>
                  <a:schemeClr val="tx1"/>
                </a:solidFill>
              </a:rPr>
              <a:t>項目的網址 </a:t>
            </a:r>
            <a:r>
              <a:rPr lang="en-US" altLang="zh-TW" sz="1200">
                <a:solidFill>
                  <a:schemeClr val="tx1"/>
                </a:solidFill>
              </a:rPr>
              <a:t>(</a:t>
            </a:r>
            <a:r>
              <a:rPr lang="zh-TW" altLang="en-US" sz="1200">
                <a:solidFill>
                  <a:schemeClr val="tx1"/>
                </a:solidFill>
              </a:rPr>
              <a:t>如有</a:t>
            </a:r>
            <a:r>
              <a:rPr lang="en-US" altLang="zh-TW" sz="1200">
                <a:solidFill>
                  <a:schemeClr val="tx1"/>
                </a:solidFill>
              </a:rPr>
              <a:t>): </a:t>
            </a:r>
            <a:endParaRPr lang="zh-HK" altLang="en-US" sz="1200">
              <a:solidFill>
                <a:schemeClr val="tx1"/>
              </a:solidFill>
            </a:endParaRPr>
          </a:p>
          <a:p>
            <a:pPr marL="0" indent="0">
              <a:buNone/>
            </a:pPr>
            <a:r>
              <a:rPr lang="en-HK" altLang="zh-TW">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altLang="zh-TW">
                <a:solidFill>
                  <a:schemeClr val="tx1"/>
                </a:solidFill>
              </a:rPr>
              <a:t>Photo if available </a:t>
            </a:r>
            <a:r>
              <a:rPr lang="en-US" altLang="zh-TW"/>
              <a:t>(highly recommend):  </a:t>
            </a:r>
            <a:r>
              <a:rPr lang="zh-TW" altLang="en-US"/>
              <a:t>項目照片 </a:t>
            </a:r>
            <a:r>
              <a:rPr lang="en-US" altLang="zh-TW"/>
              <a:t>(</a:t>
            </a:r>
            <a:r>
              <a:rPr lang="zh-TW" altLang="en-US"/>
              <a:t>高度建議提供</a:t>
            </a:r>
            <a:r>
              <a:rPr lang="en-US" altLang="zh-TW"/>
              <a:t>) </a:t>
            </a:r>
            <a:endParaRPr lang="en-HK" altLang="zh-TW"/>
          </a:p>
          <a:p>
            <a:pPr marL="0" marR="0" lvl="0" indent="0" algn="l" defTabSz="914400" rtl="0" eaLnBrk="1" fontAlgn="auto" latinLnBrk="0" hangingPunct="1">
              <a:lnSpc>
                <a:spcPct val="100000"/>
              </a:lnSpc>
              <a:spcBef>
                <a:spcPts val="0"/>
              </a:spcBef>
              <a:spcAft>
                <a:spcPts val="0"/>
              </a:spcAft>
              <a:buClrTx/>
              <a:buSzTx/>
              <a:buFontTx/>
              <a:buNone/>
              <a:tabLst/>
              <a:defRPr/>
            </a:pPr>
            <a:endParaRPr lang="en-HK" altLang="zh-TW">
              <a:solidFill>
                <a:schemeClr val="tx1"/>
              </a:solidFill>
            </a:endParaRPr>
          </a:p>
          <a:p>
            <a:endParaRPr lang="zh-HK" altLang="en-US">
              <a:solidFill>
                <a:schemeClr val="tx1"/>
              </a:solidFill>
            </a:endParaRPr>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32</a:t>
            </a:fld>
            <a:endParaRPr lang="zh-HK" altLang="en-US"/>
          </a:p>
        </p:txBody>
      </p:sp>
    </p:spTree>
    <p:extLst>
      <p:ext uri="{BB962C8B-B14F-4D97-AF65-F5344CB8AC3E}">
        <p14:creationId xmlns:p14="http://schemas.microsoft.com/office/powerpoint/2010/main" val="376507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altLang="zh-HK"/>
              <a:t>2.2 </a:t>
            </a:r>
            <a:r>
              <a:rPr lang="en-HK" altLang="zh-HK" u="sng"/>
              <a:t>How</a:t>
            </a:r>
            <a:r>
              <a:rPr lang="en-HK" altLang="zh-HK"/>
              <a:t> did your group apply </a:t>
            </a:r>
            <a:r>
              <a:rPr lang="en-HK" altLang="zh-HK" u="sng"/>
              <a:t>industry knowledge</a:t>
            </a:r>
            <a:r>
              <a:rPr lang="en-HK" altLang="zh-HK"/>
              <a:t> or </a:t>
            </a:r>
            <a:r>
              <a:rPr lang="en-HK" altLang="zh-HK" u="sng"/>
              <a:t>talents/interest</a:t>
            </a:r>
            <a:r>
              <a:rPr lang="en-HK" altLang="zh-HK"/>
              <a:t> in the project? P</a:t>
            </a:r>
            <a:r>
              <a:rPr lang="en-US" altLang="zh-HK"/>
              <a:t>lease elaborate with detailed example(s).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a:t>      </a:t>
            </a:r>
            <a:r>
              <a:rPr lang="zh-TW" altLang="en-US"/>
              <a:t>你的小組如何應用你們就讀科目的專業知識或能力</a:t>
            </a:r>
            <a:r>
              <a:rPr lang="en-US" altLang="zh-TW"/>
              <a:t>/</a:t>
            </a:r>
            <a:r>
              <a:rPr lang="zh-TW" altLang="en-US"/>
              <a:t>興趣在這個項目上</a:t>
            </a:r>
            <a:r>
              <a:rPr lang="en-US" altLang="zh-TW"/>
              <a:t>? </a:t>
            </a:r>
            <a:r>
              <a:rPr lang="zh-TW" altLang="en-US"/>
              <a:t>請以詳細的例子作闡述。</a:t>
            </a:r>
            <a:endParaRPr lang="en-HK" altLang="zh-HK"/>
          </a:p>
          <a:p>
            <a:endParaRPr lang="zh-TW"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33</a:t>
            </a:fld>
            <a:endParaRPr lang="zh-HK" altLang="en-US"/>
          </a:p>
        </p:txBody>
      </p:sp>
    </p:spTree>
    <p:extLst>
      <p:ext uri="{BB962C8B-B14F-4D97-AF65-F5344CB8AC3E}">
        <p14:creationId xmlns:p14="http://schemas.microsoft.com/office/powerpoint/2010/main" val="1839045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a:t>Teacher can ask</a:t>
            </a:r>
            <a:r>
              <a:rPr lang="en-US" altLang="zh-HK" baseline="0"/>
              <a:t> students to fill in the appropriate dates.</a:t>
            </a:r>
            <a:endParaRPr lang="zh-HK" altLang="en-US"/>
          </a:p>
          <a:p>
            <a:endParaRPr lang="en-HK"/>
          </a:p>
        </p:txBody>
      </p:sp>
      <p:sp>
        <p:nvSpPr>
          <p:cNvPr id="4" name="Slide Number Placeholder 3"/>
          <p:cNvSpPr>
            <a:spLocks noGrp="1"/>
          </p:cNvSpPr>
          <p:nvPr>
            <p:ph type="sldNum" sz="quarter" idx="5"/>
          </p:nvPr>
        </p:nvSpPr>
        <p:spPr/>
        <p:txBody>
          <a:bodyPr/>
          <a:lstStyle/>
          <a:p>
            <a:fld id="{ABAE16C0-1A2E-4FC1-B3C0-99B29D5A147F}" type="slidenum">
              <a:rPr lang="zh-HK" altLang="en-US" smtClean="0"/>
              <a:t>3</a:t>
            </a:fld>
            <a:endParaRPr lang="zh-HK" altLang="en-US"/>
          </a:p>
        </p:txBody>
      </p:sp>
    </p:spTree>
    <p:extLst>
      <p:ext uri="{BB962C8B-B14F-4D97-AF65-F5344CB8AC3E}">
        <p14:creationId xmlns:p14="http://schemas.microsoft.com/office/powerpoint/2010/main" val="2222617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HK" altLang="zh-TW" sz="1400" b="1"/>
              <a:t>3. Outcome of the Project </a:t>
            </a:r>
            <a:r>
              <a:rPr lang="zh-TW" altLang="en-US" sz="1400" b="1"/>
              <a:t>項目的成果</a:t>
            </a:r>
            <a:endParaRPr lang="en-HK" altLang="zh-TW" sz="1400" b="1"/>
          </a:p>
          <a:p>
            <a:pPr marL="0" indent="0">
              <a:buNone/>
            </a:pPr>
            <a:r>
              <a:rPr lang="en-HK" altLang="zh-TW"/>
              <a:t>Are the expected </a:t>
            </a:r>
            <a:r>
              <a:rPr lang="en-HK" altLang="zh-TW" u="sng"/>
              <a:t>outcomes achieved</a:t>
            </a:r>
            <a:r>
              <a:rPr lang="en-HK" altLang="zh-TW"/>
              <a:t>? </a:t>
            </a:r>
            <a:r>
              <a:rPr lang="en-US" altLang="zh-TW"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Please give </a:t>
            </a:r>
            <a:r>
              <a:rPr lang="en-US" altLang="zh-TW" u="sng"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evidence(s)</a:t>
            </a:r>
            <a:r>
              <a:rPr lang="en-US" altLang="zh-TW"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 to explain.  </a:t>
            </a:r>
          </a:p>
          <a:p>
            <a:pPr marL="0" indent="0">
              <a:buNone/>
            </a:pPr>
            <a:r>
              <a:rPr lang="zh-TW" altLang="en-US"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項目的預計成果有達成嗎</a:t>
            </a:r>
            <a:r>
              <a:rPr lang="en-US" altLang="zh-TW"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 </a:t>
            </a:r>
            <a:r>
              <a:rPr lang="zh-TW" altLang="en-US"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請提供證據以作解說。</a:t>
            </a:r>
            <a:endParaRPr lang="en-US" altLang="zh-TW"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endParaRPr>
          </a:p>
          <a:p>
            <a:pPr marL="0" indent="0">
              <a:buNone/>
            </a:pPr>
            <a:endParaRPr lang="en-US" altLang="zh-TW"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endParaRPr>
          </a:p>
          <a:p>
            <a:pPr marL="0" indent="0">
              <a:buNone/>
            </a:pPr>
            <a:r>
              <a:rPr lang="en-US" altLang="zh-TW" sz="10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(e.g. Questionnaire result, feedback from participants/community, etc.)</a:t>
            </a:r>
          </a:p>
          <a:p>
            <a:pPr marL="0" indent="0">
              <a:buNone/>
            </a:pPr>
            <a:r>
              <a:rPr lang="en-US" altLang="zh-TW" sz="10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 (e.g., </a:t>
            </a:r>
            <a:r>
              <a:rPr lang="zh-TW" altLang="en-US" sz="10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問卷調查結果</a:t>
            </a:r>
            <a:r>
              <a:rPr lang="en-US" altLang="zh-TW" sz="10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 </a:t>
            </a:r>
            <a:r>
              <a:rPr lang="zh-TW" altLang="en-US" sz="10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參與者 </a:t>
            </a:r>
            <a:r>
              <a:rPr lang="en-US" altLang="zh-TW" sz="10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 </a:t>
            </a:r>
            <a:r>
              <a:rPr lang="zh-TW" altLang="en-US" sz="10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社群的意見回饋</a:t>
            </a:r>
            <a:r>
              <a:rPr lang="en-US" altLang="zh-TW" sz="10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 </a:t>
            </a:r>
            <a:r>
              <a:rPr lang="zh-TW" altLang="en-US" sz="10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等等。</a:t>
            </a:r>
            <a:r>
              <a:rPr lang="en-US" altLang="zh-TW" sz="10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a:t>
            </a:r>
          </a:p>
          <a:p>
            <a:pPr marL="0" indent="0">
              <a:buNone/>
            </a:pPr>
            <a:endParaRPr lang="en-US" altLang="zh-TW" sz="10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kern="100">
                <a:solidFill>
                  <a:srgbClr val="000000"/>
                </a:solidFill>
                <a:latin typeface="Calibri" panose="020F0502020204030204" pitchFamily="34" charset="0"/>
                <a:ea typeface="PMingLiU" panose="02020500000000000000" pitchFamily="18" charset="-120"/>
                <a:cs typeface="Times New Roman" panose="02020603050405020304" pitchFamily="18" charset="0"/>
              </a:rPr>
              <a:t>Link of the online questionnaire (if any):  </a:t>
            </a:r>
            <a:r>
              <a:rPr lang="zh-TW" altLang="en-US" sz="1000" b="0" kern="100">
                <a:solidFill>
                  <a:srgbClr val="000000"/>
                </a:solidFill>
                <a:latin typeface="Calibri" panose="020F0502020204030204" pitchFamily="34" charset="0"/>
                <a:ea typeface="PMingLiU" panose="02020500000000000000" pitchFamily="18" charset="-120"/>
                <a:cs typeface="Times New Roman" panose="02020603050405020304" pitchFamily="18" charset="0"/>
              </a:rPr>
              <a:t>網上問卷的網址 </a:t>
            </a:r>
            <a:r>
              <a:rPr lang="en-US" altLang="zh-TW" sz="1000" b="0" kern="100">
                <a:solidFill>
                  <a:srgbClr val="000000"/>
                </a:solidFill>
                <a:latin typeface="Calibri" panose="020F0502020204030204" pitchFamily="34" charset="0"/>
                <a:ea typeface="PMingLiU" panose="02020500000000000000" pitchFamily="18" charset="-120"/>
                <a:cs typeface="Times New Roman" panose="02020603050405020304" pitchFamily="18" charset="0"/>
              </a:rPr>
              <a:t>(</a:t>
            </a:r>
            <a:r>
              <a:rPr lang="zh-TW" altLang="en-US" sz="1000" b="0" kern="100">
                <a:solidFill>
                  <a:srgbClr val="000000"/>
                </a:solidFill>
                <a:latin typeface="Calibri" panose="020F0502020204030204" pitchFamily="34" charset="0"/>
                <a:ea typeface="PMingLiU" panose="02020500000000000000" pitchFamily="18" charset="-120"/>
                <a:cs typeface="Times New Roman" panose="02020603050405020304" pitchFamily="18" charset="0"/>
              </a:rPr>
              <a:t>如有</a:t>
            </a:r>
            <a:r>
              <a:rPr lang="en-US" altLang="zh-TW" sz="1000" b="0" kern="100">
                <a:solidFill>
                  <a:srgbClr val="000000"/>
                </a:solidFill>
                <a:latin typeface="Calibri" panose="020F0502020204030204" pitchFamily="34" charset="0"/>
                <a:ea typeface="PMingLiU" panose="02020500000000000000" pitchFamily="18" charset="-120"/>
                <a:cs typeface="Times New Roman" panose="02020603050405020304" pitchFamily="18" charset="0"/>
              </a:rPr>
              <a:t>):</a:t>
            </a:r>
            <a:endParaRPr lang="en-US" altLang="zh-TW" sz="10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endParaRPr>
          </a:p>
          <a:p>
            <a:pPr marL="0" indent="0">
              <a:buNone/>
            </a:pPr>
            <a:endParaRPr lang="en-US" altLang="zh-TW" sz="10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a:t>Expected Outcome 1: </a:t>
            </a:r>
            <a:r>
              <a:rPr lang="zh-TW" altLang="en-US"/>
              <a:t>預期成效一</a:t>
            </a:r>
            <a:r>
              <a:rPr lang="en-US" altLang="zh-TW"/>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HK"/>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a:t>E.g. Feedback from participants / community: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a:t>E.g.,</a:t>
            </a:r>
            <a:r>
              <a:rPr lang="zh-TW" altLang="en-US" sz="12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參與者 </a:t>
            </a:r>
            <a:r>
              <a:rPr lang="en-US" altLang="zh-TW" sz="12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 </a:t>
            </a:r>
            <a:r>
              <a:rPr lang="zh-TW" altLang="en-US" sz="12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社群的意見回饋</a:t>
            </a:r>
            <a:r>
              <a:rPr lang="en-US" altLang="zh-TW" sz="12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HK"/>
          </a:p>
          <a:p>
            <a:r>
              <a:rPr lang="en-US" altLang="zh-HK"/>
              <a:t>E.g. </a:t>
            </a:r>
            <a:r>
              <a:rPr lang="en-US" altLang="zh-HK" kern="100">
                <a:solidFill>
                  <a:srgbClr val="000000"/>
                </a:solidFill>
                <a:latin typeface="Calibri" panose="020F0502020204030204" pitchFamily="34" charset="0"/>
                <a:ea typeface="PMingLiU" panose="02020500000000000000" pitchFamily="18" charset="-120"/>
                <a:cs typeface="Times New Roman" panose="02020603050405020304" pitchFamily="18" charset="0"/>
              </a:rPr>
              <a:t>Questionnaire result:</a:t>
            </a:r>
            <a:r>
              <a:rPr lang="en-US" altLang="zh-HK"/>
              <a:t> </a:t>
            </a:r>
          </a:p>
          <a:p>
            <a:r>
              <a:rPr lang="en-US" altLang="zh-HK"/>
              <a:t>E.g.,</a:t>
            </a:r>
            <a:r>
              <a:rPr lang="zh-TW" altLang="en-US" sz="12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問卷調查結果</a:t>
            </a:r>
            <a:r>
              <a:rPr lang="en-US" altLang="zh-TW" sz="12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a:t>
            </a:r>
            <a:endParaRPr lang="en-US" altLang="zh-HK"/>
          </a:p>
          <a:p>
            <a:endParaRPr lang="zh-TW"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34</a:t>
            </a:fld>
            <a:endParaRPr lang="zh-HK" altLang="en-US"/>
          </a:p>
        </p:txBody>
      </p:sp>
    </p:spTree>
    <p:extLst>
      <p:ext uri="{BB962C8B-B14F-4D97-AF65-F5344CB8AC3E}">
        <p14:creationId xmlns:p14="http://schemas.microsoft.com/office/powerpoint/2010/main" val="3274260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a:p>
        </p:txBody>
      </p:sp>
      <p:sp>
        <p:nvSpPr>
          <p:cNvPr id="4" name="Slide Number Placeholder 3"/>
          <p:cNvSpPr>
            <a:spLocks noGrp="1"/>
          </p:cNvSpPr>
          <p:nvPr>
            <p:ph type="sldNum" sz="quarter" idx="5"/>
          </p:nvPr>
        </p:nvSpPr>
        <p:spPr/>
        <p:txBody>
          <a:bodyPr/>
          <a:lstStyle/>
          <a:p>
            <a:fld id="{ABAE16C0-1A2E-4FC1-B3C0-99B29D5A147F}" type="slidenum">
              <a:rPr lang="zh-HK" altLang="en-US" smtClean="0"/>
              <a:t>35</a:t>
            </a:fld>
            <a:endParaRPr lang="zh-HK" altLang="en-US"/>
          </a:p>
        </p:txBody>
      </p:sp>
    </p:spTree>
    <p:extLst>
      <p:ext uri="{BB962C8B-B14F-4D97-AF65-F5344CB8AC3E}">
        <p14:creationId xmlns:p14="http://schemas.microsoft.com/office/powerpoint/2010/main" val="812671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HK" altLang="zh-TW" sz="2400" b="1"/>
              <a:t>3. Outcome of the Project </a:t>
            </a:r>
            <a:r>
              <a:rPr lang="zh-TW" altLang="en-US" sz="2400" b="1"/>
              <a:t>項目的成果</a:t>
            </a:r>
            <a:endParaRPr lang="en-HK" altLang="zh-TW" sz="2400" b="1"/>
          </a:p>
          <a:p>
            <a:pPr marL="0" indent="0">
              <a:buNone/>
            </a:pPr>
            <a:r>
              <a:rPr lang="en-HK" altLang="zh-TW" sz="1400"/>
              <a:t>Are the expected </a:t>
            </a:r>
            <a:r>
              <a:rPr lang="en-HK" altLang="zh-TW" sz="1400" u="sng"/>
              <a:t>outcomes achieved</a:t>
            </a:r>
            <a:r>
              <a:rPr lang="en-HK" altLang="zh-TW" sz="1400"/>
              <a:t>? </a:t>
            </a:r>
            <a:r>
              <a:rPr lang="en-US" altLang="zh-TW" sz="140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Please give </a:t>
            </a:r>
            <a:r>
              <a:rPr lang="en-US" altLang="zh-TW" sz="1400" u="sng"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evidence(s)</a:t>
            </a:r>
            <a:r>
              <a:rPr lang="en-US" altLang="zh-TW" sz="140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 to explain.  </a:t>
            </a:r>
          </a:p>
          <a:p>
            <a:pPr marL="0" indent="0">
              <a:buNone/>
            </a:pPr>
            <a:r>
              <a:rPr lang="zh-TW" altLang="en-US" sz="140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項目的預計成果有達成嗎</a:t>
            </a:r>
            <a:r>
              <a:rPr lang="en-US" altLang="zh-TW" sz="140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 </a:t>
            </a:r>
            <a:r>
              <a:rPr lang="zh-TW" altLang="en-US" sz="140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請提供證據以作解說。</a:t>
            </a:r>
            <a:endParaRPr lang="en-US" altLang="zh-TW" sz="140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endParaRPr>
          </a:p>
          <a:p>
            <a:pPr marL="0" indent="0">
              <a:buNone/>
            </a:pPr>
            <a:endParaRPr lang="en-US" altLang="zh-TW" sz="140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endParaRPr>
          </a:p>
          <a:p>
            <a:pPr marL="0" indent="0">
              <a:buNone/>
            </a:pPr>
            <a:r>
              <a:rPr lang="en-US" altLang="zh-TW" sz="14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(e.g. Questionnaire result, feedback from participants/community, etc.)</a:t>
            </a:r>
          </a:p>
          <a:p>
            <a:pPr marL="0" indent="0">
              <a:buNone/>
            </a:pPr>
            <a:r>
              <a:rPr lang="en-US" altLang="zh-TW" sz="14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 (e.g., </a:t>
            </a:r>
            <a:r>
              <a:rPr lang="zh-TW" altLang="en-US" sz="14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問卷調查結果</a:t>
            </a:r>
            <a:r>
              <a:rPr lang="en-US" altLang="zh-TW" sz="14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 </a:t>
            </a:r>
            <a:r>
              <a:rPr lang="zh-TW" altLang="en-US" sz="14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參與者 </a:t>
            </a:r>
            <a:r>
              <a:rPr lang="en-US" altLang="zh-TW" sz="14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 </a:t>
            </a:r>
            <a:r>
              <a:rPr lang="zh-TW" altLang="en-US" sz="14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社群的意見回饋</a:t>
            </a:r>
            <a:r>
              <a:rPr lang="en-US" altLang="zh-TW" sz="14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 </a:t>
            </a:r>
            <a:r>
              <a:rPr lang="zh-TW" altLang="en-US" sz="14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等等。</a:t>
            </a:r>
            <a:r>
              <a:rPr lang="en-US" altLang="zh-TW" sz="14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a:t>
            </a:r>
          </a:p>
          <a:p>
            <a:pPr marL="0" indent="0">
              <a:buNone/>
            </a:pPr>
            <a:r>
              <a:rPr lang="en-US" altLang="zh-TW" sz="1400" b="1"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 </a:t>
            </a:r>
            <a:endParaRPr lang="en-HK" altLang="zh-TW" sz="1200" b="1"/>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400"/>
              <a:t>Expected Outcome </a:t>
            </a:r>
            <a:r>
              <a:rPr lang="en-US" altLang="zh-TW" sz="1400"/>
              <a:t>2</a:t>
            </a:r>
            <a:r>
              <a:rPr lang="en-US" altLang="zh-HK" sz="1400"/>
              <a:t>: </a:t>
            </a:r>
            <a:r>
              <a:rPr lang="zh-TW" altLang="en-US" sz="1400"/>
              <a:t>預期成效二</a:t>
            </a:r>
            <a:r>
              <a:rPr lang="en-US" altLang="zh-TW" sz="140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HK" sz="140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400"/>
              <a:t>E.g. Feedback from participants / community: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400"/>
              <a:t>E.g. </a:t>
            </a:r>
            <a:r>
              <a:rPr lang="zh-TW" altLang="en-US" sz="20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參與者 </a:t>
            </a:r>
            <a:r>
              <a:rPr lang="en-US" altLang="zh-TW" sz="20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 </a:t>
            </a:r>
            <a:r>
              <a:rPr lang="zh-TW" altLang="en-US" sz="20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社群的意見回饋</a:t>
            </a:r>
            <a:r>
              <a:rPr lang="en-US" altLang="zh-TW" sz="20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HK" sz="1400"/>
          </a:p>
          <a:p>
            <a:r>
              <a:rPr lang="en-US" altLang="zh-HK" sz="1400"/>
              <a:t>E.g. </a:t>
            </a:r>
            <a:r>
              <a:rPr lang="en-US" altLang="zh-HK" sz="1400" kern="100">
                <a:solidFill>
                  <a:srgbClr val="000000"/>
                </a:solidFill>
                <a:latin typeface="Calibri" panose="020F0502020204030204" pitchFamily="34" charset="0"/>
                <a:ea typeface="PMingLiU" panose="02020500000000000000" pitchFamily="18" charset="-120"/>
                <a:cs typeface="Times New Roman" panose="02020603050405020304" pitchFamily="18" charset="0"/>
              </a:rPr>
              <a:t>Questionnaire result:</a:t>
            </a:r>
            <a:r>
              <a:rPr lang="en-US" altLang="zh-HK" sz="1400"/>
              <a:t> </a:t>
            </a:r>
          </a:p>
          <a:p>
            <a:r>
              <a:rPr lang="en-US" altLang="zh-HK" sz="1400"/>
              <a:t>E.g. </a:t>
            </a:r>
            <a:r>
              <a:rPr lang="zh-TW" altLang="en-US" sz="20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問卷調查結果</a:t>
            </a:r>
            <a:r>
              <a:rPr lang="en-US" altLang="zh-TW" sz="2000" b="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a:t>
            </a:r>
            <a:endParaRPr lang="en-US" altLang="zh-HK" sz="1400"/>
          </a:p>
          <a:p>
            <a:endParaRPr lang="zh-TW" altLang="en-US" sz="1400"/>
          </a:p>
          <a:p>
            <a:endParaRPr lang="en-US" altLang="zh-HK"/>
          </a:p>
          <a:p>
            <a:endParaRPr lang="zh-TW"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38</a:t>
            </a:fld>
            <a:endParaRPr lang="zh-HK" altLang="en-US"/>
          </a:p>
        </p:txBody>
      </p:sp>
    </p:spTree>
    <p:extLst>
      <p:ext uri="{BB962C8B-B14F-4D97-AF65-F5344CB8AC3E}">
        <p14:creationId xmlns:p14="http://schemas.microsoft.com/office/powerpoint/2010/main" val="19537565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請寫出</a:t>
            </a:r>
            <a:r>
              <a:rPr lang="en-US" altLang="zh-TW"/>
              <a:t>group</a:t>
            </a:r>
            <a:r>
              <a:rPr lang="en-US" altLang="zh-TW" baseline="0"/>
              <a:t> </a:t>
            </a:r>
            <a:r>
              <a:rPr lang="en-US" altLang="zh-TW"/>
              <a:t>project</a:t>
            </a:r>
            <a:r>
              <a:rPr lang="zh-TW" altLang="en-US"/>
              <a:t>最終分工</a:t>
            </a:r>
            <a:r>
              <a:rPr lang="en-US" altLang="zh-TW"/>
              <a:t>:</a:t>
            </a:r>
          </a:p>
          <a:p>
            <a:r>
              <a:rPr lang="en-US" altLang="zh-HK"/>
              <a:t>Date </a:t>
            </a:r>
            <a:r>
              <a:rPr lang="en-US" altLang="zh-TW"/>
              <a:t>(</a:t>
            </a:r>
            <a:r>
              <a:rPr lang="zh-TW" altLang="en-US"/>
              <a:t>日期</a:t>
            </a:r>
            <a:r>
              <a:rPr lang="en-US" altLang="zh-TW"/>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a:latin typeface="+mn-lt"/>
              </a:rPr>
              <a:t>Task</a:t>
            </a:r>
            <a:r>
              <a:rPr lang="en-US" altLang="zh-TW" sz="1200" baseline="0">
                <a:latin typeface="+mn-lt"/>
              </a:rPr>
              <a:t> (</a:t>
            </a:r>
            <a:r>
              <a:rPr lang="zh-TW" altLang="en-US" sz="1200" baseline="0">
                <a:latin typeface="+mn-lt"/>
              </a:rPr>
              <a:t>任務</a:t>
            </a:r>
            <a:r>
              <a:rPr lang="en-US" altLang="zh-TW" sz="1200" baseline="0">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a:latin typeface="+mn-lt"/>
              </a:rPr>
              <a:t>Responsible Member(</a:t>
            </a:r>
            <a:r>
              <a:rPr lang="zh-TW" altLang="en-US" sz="1200">
                <a:latin typeface="+mn-lt"/>
              </a:rPr>
              <a:t>負責的組員全名</a:t>
            </a:r>
            <a:r>
              <a:rPr lang="en-US" altLang="zh-TW" sz="1200">
                <a:latin typeface="+mn-lt"/>
              </a:rPr>
              <a:t>)</a:t>
            </a:r>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39</a:t>
            </a:fld>
            <a:endParaRPr lang="zh-HK" altLang="en-US"/>
          </a:p>
        </p:txBody>
      </p:sp>
    </p:spTree>
    <p:extLst>
      <p:ext uri="{BB962C8B-B14F-4D97-AF65-F5344CB8AC3E}">
        <p14:creationId xmlns:p14="http://schemas.microsoft.com/office/powerpoint/2010/main" val="29894884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a:t>Please</a:t>
            </a:r>
            <a:r>
              <a:rPr lang="en-US" altLang="zh-TW" b="1" baseline="0"/>
              <a:t> right </a:t>
            </a:r>
            <a:r>
              <a:rPr lang="en-US" altLang="zh-TW" b="1"/>
              <a:t>click the graph</a:t>
            </a:r>
            <a:r>
              <a:rPr lang="en-US" altLang="zh-TW" b="1" baseline="0"/>
              <a:t> </a:t>
            </a:r>
            <a:r>
              <a:rPr lang="en-US" altLang="zh-TW" b="1" baseline="0">
                <a:sym typeface="Wingdings" panose="05000000000000000000" pitchFamily="2" charset="2"/>
              </a:rPr>
              <a:t> Edit Information  Edit Information in Excel  Enter your Team Mark in the Excel table</a:t>
            </a:r>
          </a:p>
          <a:p>
            <a:r>
              <a:rPr lang="zh-TW" altLang="en-US" b="1" baseline="0">
                <a:sym typeface="Wingdings" panose="05000000000000000000" pitchFamily="2" charset="2"/>
              </a:rPr>
              <a:t>右</a:t>
            </a:r>
            <a:r>
              <a:rPr lang="en-US" altLang="zh-TW" b="1" baseline="0">
                <a:sym typeface="Wingdings" panose="05000000000000000000" pitchFamily="2" charset="2"/>
              </a:rPr>
              <a:t>click</a:t>
            </a:r>
            <a:r>
              <a:rPr lang="zh-TW" altLang="en-US" b="1" baseline="0">
                <a:sym typeface="Wingdings" panose="05000000000000000000" pitchFamily="2" charset="2"/>
              </a:rPr>
              <a:t>此圖</a:t>
            </a:r>
            <a:r>
              <a:rPr lang="en-US" altLang="zh-TW" b="1" baseline="0">
                <a:sym typeface="Wingdings" panose="05000000000000000000" pitchFamily="2" charset="2"/>
              </a:rPr>
              <a:t>  </a:t>
            </a:r>
            <a:r>
              <a:rPr lang="zh-TW" altLang="en-US" b="1" baseline="0">
                <a:sym typeface="Wingdings" panose="05000000000000000000" pitchFamily="2" charset="2"/>
              </a:rPr>
              <a:t>編輯資料 </a:t>
            </a:r>
            <a:r>
              <a:rPr lang="en-US" altLang="zh-TW" b="1" baseline="0">
                <a:sym typeface="Wingdings" panose="05000000000000000000" pitchFamily="2" charset="2"/>
              </a:rPr>
              <a:t> </a:t>
            </a:r>
            <a:r>
              <a:rPr lang="zh-TW" altLang="en-US" b="1" baseline="0">
                <a:sym typeface="Wingdings" panose="05000000000000000000" pitchFamily="2" charset="2"/>
              </a:rPr>
              <a:t>在</a:t>
            </a:r>
            <a:r>
              <a:rPr lang="en-US" altLang="zh-TW" b="1" baseline="0">
                <a:sym typeface="Wingdings" panose="05000000000000000000" pitchFamily="2" charset="2"/>
              </a:rPr>
              <a:t>Excel</a:t>
            </a:r>
            <a:r>
              <a:rPr lang="zh-TW" altLang="en-US" b="1" baseline="0">
                <a:sym typeface="Wingdings" panose="05000000000000000000" pitchFamily="2" charset="2"/>
              </a:rPr>
              <a:t>中編輯資料 </a:t>
            </a:r>
            <a:r>
              <a:rPr lang="en-US" altLang="zh-TW" b="1" baseline="0">
                <a:sym typeface="Wingdings" panose="05000000000000000000" pitchFamily="2" charset="2"/>
              </a:rPr>
              <a:t> </a:t>
            </a:r>
            <a:r>
              <a:rPr lang="zh-TW" altLang="en-US" b="1" baseline="0">
                <a:sym typeface="Wingdings" panose="05000000000000000000" pitchFamily="2" charset="2"/>
              </a:rPr>
              <a:t>於</a:t>
            </a:r>
            <a:r>
              <a:rPr lang="en-US" altLang="zh-TW" b="1" baseline="0">
                <a:sym typeface="Wingdings" panose="05000000000000000000" pitchFamily="2" charset="2"/>
              </a:rPr>
              <a:t>Excel</a:t>
            </a:r>
            <a:r>
              <a:rPr lang="zh-TW" altLang="en-US" b="1" baseline="0">
                <a:sym typeface="Wingdings" panose="05000000000000000000" pitchFamily="2" charset="2"/>
              </a:rPr>
              <a:t>表輸入你們團隊表現的分數</a:t>
            </a:r>
            <a:r>
              <a:rPr lang="en-US" altLang="zh-TW" b="1" baseline="0">
                <a:sym typeface="Wingdings" panose="05000000000000000000" pitchFamily="2" charset="2"/>
              </a:rPr>
              <a:t>(Team mark)</a:t>
            </a:r>
          </a:p>
          <a:p>
            <a:endParaRPr lang="en-US" altLang="zh-TW" sz="2000" baseline="0">
              <a:sym typeface="Wingdings" panose="05000000000000000000" pitchFamily="2" charset="2"/>
            </a:endParaRPr>
          </a:p>
          <a:p>
            <a:r>
              <a:rPr lang="en-US" altLang="zh-TW" sz="2000" baseline="0">
                <a:sym typeface="Wingdings" panose="05000000000000000000" pitchFamily="2" charset="2"/>
              </a:rPr>
              <a:t>5</a:t>
            </a:r>
            <a:r>
              <a:rPr lang="en-HK" altLang="zh-TW" sz="2000"/>
              <a:t>. Overall Team Performance </a:t>
            </a:r>
            <a:r>
              <a:rPr lang="zh-TW" altLang="en-US" sz="2000"/>
              <a:t>團隊的整體表現</a:t>
            </a:r>
            <a:endParaRPr lang="zh-HK" altLang="zh-TW" sz="2000"/>
          </a:p>
          <a:p>
            <a:endParaRPr lang="zh-TW" altLang="en-US"/>
          </a:p>
          <a:p>
            <a:r>
              <a:rPr lang="en-US" altLang="zh-HK" kern="100">
                <a:latin typeface="Calibri" panose="020F0502020204030204" pitchFamily="34" charset="0"/>
                <a:cs typeface="Times New Roman" panose="02020603050405020304" pitchFamily="18" charset="0"/>
              </a:rPr>
              <a:t>5.1 How was </a:t>
            </a:r>
            <a:r>
              <a:rPr lang="en-US" altLang="zh-HK" u="sng" kern="100">
                <a:latin typeface="Calibri" panose="020F0502020204030204" pitchFamily="34" charset="0"/>
                <a:cs typeface="Times New Roman" panose="02020603050405020304" pitchFamily="18" charset="0"/>
              </a:rPr>
              <a:t>your group</a:t>
            </a:r>
            <a:r>
              <a:rPr lang="en-US" altLang="zh-HK" u="sng" kern="100">
                <a:latin typeface="Times New Roman" panose="02020603050405020304" pitchFamily="18" charset="0"/>
              </a:rPr>
              <a:t>’</a:t>
            </a:r>
            <a:r>
              <a:rPr lang="en-US" altLang="zh-HK" u="sng" kern="100">
                <a:latin typeface="Calibri" panose="020F0502020204030204" pitchFamily="34" charset="0"/>
                <a:cs typeface="Times New Roman" panose="02020603050405020304" pitchFamily="18" charset="0"/>
              </a:rPr>
              <a:t>s overall performance </a:t>
            </a:r>
            <a:r>
              <a:rPr lang="en-US" altLang="zh-HK" kern="100">
                <a:latin typeface="Calibri" panose="020F0502020204030204" pitchFamily="34" charset="0"/>
                <a:cs typeface="Times New Roman" panose="02020603050405020304" pitchFamily="18" charset="0"/>
              </a:rPr>
              <a:t>in terms of the following </a:t>
            </a:r>
            <a:r>
              <a:rPr lang="en-US" altLang="zh-HK" u="sng" kern="100">
                <a:latin typeface="Calibri" panose="020F0502020204030204" pitchFamily="34" charset="0"/>
                <a:cs typeface="Times New Roman" panose="02020603050405020304" pitchFamily="18" charset="0"/>
              </a:rPr>
              <a:t>collaboration skill(s)</a:t>
            </a:r>
            <a:r>
              <a:rPr lang="en-US" altLang="zh-HK" kern="100">
                <a:latin typeface="Calibri" panose="020F0502020204030204" pitchFamily="34" charset="0"/>
                <a:cs typeface="Times New Roman" panose="02020603050405020304" pitchFamily="18" charset="0"/>
              </a:rPr>
              <a:t>? </a:t>
            </a:r>
          </a:p>
          <a:p>
            <a:r>
              <a:rPr lang="zh-TW" altLang="en-US" kern="100">
                <a:latin typeface="Calibri" panose="020F0502020204030204" pitchFamily="34" charset="0"/>
                <a:cs typeface="Times New Roman" panose="02020603050405020304" pitchFamily="18" charset="0"/>
              </a:rPr>
              <a:t>就與人合作技巧而言</a:t>
            </a:r>
            <a:r>
              <a:rPr lang="en-US" altLang="zh-TW" kern="100">
                <a:latin typeface="Calibri" panose="020F0502020204030204" pitchFamily="34" charset="0"/>
                <a:cs typeface="Times New Roman" panose="02020603050405020304" pitchFamily="18" charset="0"/>
              </a:rPr>
              <a:t>, </a:t>
            </a:r>
            <a:r>
              <a:rPr lang="zh-TW" altLang="en-US" kern="100">
                <a:latin typeface="Calibri" panose="020F0502020204030204" pitchFamily="34" charset="0"/>
                <a:cs typeface="Times New Roman" panose="02020603050405020304" pitchFamily="18" charset="0"/>
              </a:rPr>
              <a:t>你小組的整體表現如何</a:t>
            </a:r>
            <a:r>
              <a:rPr lang="en-US" altLang="zh-TW" kern="100">
                <a:latin typeface="Calibri" panose="020F0502020204030204" pitchFamily="34" charset="0"/>
                <a:cs typeface="Times New Roman" panose="02020603050405020304" pitchFamily="18" charset="0"/>
              </a:rPr>
              <a:t>?  </a:t>
            </a:r>
            <a:endParaRPr lang="en-US" altLang="zh-HK" kern="100">
              <a:latin typeface="Calibri" panose="020F0502020204030204" pitchFamily="34" charset="0"/>
              <a:cs typeface="Times New Roman" panose="02020603050405020304" pitchFamily="18" charset="0"/>
            </a:endParaRPr>
          </a:p>
          <a:p>
            <a:r>
              <a:rPr lang="en-US" altLang="zh-HK" kern="100">
                <a:latin typeface="Calibri" panose="020F0502020204030204" pitchFamily="34" charset="0"/>
                <a:cs typeface="Times New Roman" panose="02020603050405020304" pitchFamily="18" charset="0"/>
              </a:rPr>
              <a:t>      </a:t>
            </a:r>
          </a:p>
          <a:p>
            <a:r>
              <a:rPr lang="en-US" altLang="zh-HK" kern="100">
                <a:latin typeface="Calibri" panose="020F0502020204030204" pitchFamily="34" charset="0"/>
                <a:cs typeface="Times New Roman" panose="02020603050405020304" pitchFamily="18" charset="0"/>
              </a:rPr>
              <a:t>(Please edit the </a:t>
            </a:r>
            <a:r>
              <a:rPr lang="en-US" altLang="zh-HK" kern="100">
                <a:solidFill>
                  <a:srgbClr val="FF0000"/>
                </a:solidFill>
                <a:latin typeface="Calibri" panose="020F0502020204030204" pitchFamily="34" charset="0"/>
                <a:cs typeface="Times New Roman" panose="02020603050405020304" pitchFamily="18" charset="0"/>
              </a:rPr>
              <a:t>radar graph</a:t>
            </a:r>
            <a:r>
              <a:rPr lang="en-US" altLang="zh-HK" kern="100">
                <a:latin typeface="Calibri" panose="020F0502020204030204" pitchFamily="34" charset="0"/>
                <a:cs typeface="Times New Roman" panose="02020603050405020304" pitchFamily="18" charset="0"/>
              </a:rPr>
              <a:t> below to show your group’s performance)</a:t>
            </a:r>
          </a:p>
          <a:p>
            <a:r>
              <a:rPr lang="en-US" altLang="zh-TW" kern="100">
                <a:latin typeface="Calibri" panose="020F0502020204030204" pitchFamily="34" charset="0"/>
                <a:cs typeface="Times New Roman" panose="02020603050405020304" pitchFamily="18" charset="0"/>
              </a:rPr>
              <a:t>(</a:t>
            </a:r>
            <a:r>
              <a:rPr lang="zh-TW" altLang="en-US" kern="100">
                <a:latin typeface="Calibri" panose="020F0502020204030204" pitchFamily="34" charset="0"/>
                <a:cs typeface="Times New Roman" panose="02020603050405020304" pitchFamily="18" charset="0"/>
              </a:rPr>
              <a:t>請編輯此雷達圖以展示你小組的表現</a:t>
            </a:r>
            <a:r>
              <a:rPr lang="en-US" altLang="zh-TW" kern="100">
                <a:latin typeface="Calibri" panose="020F0502020204030204" pitchFamily="34" charset="0"/>
                <a:cs typeface="Times New Roman" panose="02020603050405020304" pitchFamily="18" charset="0"/>
              </a:rPr>
              <a:t>)</a:t>
            </a:r>
            <a:endParaRPr lang="zh-HK" altLang="en-US"/>
          </a:p>
          <a:p>
            <a:endParaRPr lang="en-US" altLang="zh-HK"/>
          </a:p>
          <a:p>
            <a:r>
              <a:rPr lang="en-US" altLang="zh-TW"/>
              <a:t>Distribution</a:t>
            </a:r>
            <a:r>
              <a:rPr lang="en-US" altLang="zh-TW" baseline="0"/>
              <a:t> of Work (e.g., Tasks evenly distributed? Distributed according to member’s team roles?) </a:t>
            </a:r>
          </a:p>
          <a:p>
            <a:r>
              <a:rPr lang="zh-TW" altLang="en-US" baseline="0"/>
              <a:t>工作分配安排 </a:t>
            </a:r>
            <a:r>
              <a:rPr lang="en-US" altLang="zh-TW" baseline="0"/>
              <a:t>(</a:t>
            </a:r>
            <a:r>
              <a:rPr lang="zh-TW" altLang="en-US" baseline="0"/>
              <a:t>各項工作平均分配</a:t>
            </a:r>
            <a:r>
              <a:rPr lang="en-US" altLang="zh-TW" baseline="0"/>
              <a:t>? </a:t>
            </a:r>
            <a:r>
              <a:rPr lang="zh-TW" altLang="en-US" baseline="0"/>
              <a:t>工作分配是根據各人的團隊角色</a:t>
            </a:r>
            <a:r>
              <a:rPr lang="en-US" altLang="zh-TW" baseline="0"/>
              <a:t>?)</a:t>
            </a:r>
          </a:p>
          <a:p>
            <a:endParaRPr lang="en-US" altLang="zh-TW" baseline="0"/>
          </a:p>
          <a:p>
            <a:r>
              <a:rPr lang="en-US" altLang="zh-TW" baseline="0"/>
              <a:t>Communication (e.g., With progress? Mutual understanding? Gave constructive feedback? Active listening?) </a:t>
            </a:r>
          </a:p>
          <a:p>
            <a:r>
              <a:rPr lang="zh-TW" altLang="en-US" baseline="0"/>
              <a:t>溝通 </a:t>
            </a:r>
            <a:r>
              <a:rPr lang="en-US" altLang="zh-TW" baseline="0"/>
              <a:t>(e.g., </a:t>
            </a:r>
            <a:r>
              <a:rPr lang="zh-TW" altLang="en-US" baseline="0"/>
              <a:t>溝通帶來進展</a:t>
            </a:r>
            <a:r>
              <a:rPr lang="en-US" altLang="zh-TW" baseline="0"/>
              <a:t>? </a:t>
            </a:r>
            <a:r>
              <a:rPr lang="zh-TW" altLang="en-US" baseline="0"/>
              <a:t>達致互助明白</a:t>
            </a:r>
            <a:r>
              <a:rPr lang="en-US" altLang="zh-TW" baseline="0"/>
              <a:t>? </a:t>
            </a:r>
            <a:r>
              <a:rPr lang="zh-TW" altLang="en-US" baseline="0"/>
              <a:t>組員有給予有建設性的意見</a:t>
            </a:r>
            <a:r>
              <a:rPr lang="en-US" altLang="zh-TW" baseline="0"/>
              <a:t>? </a:t>
            </a:r>
            <a:r>
              <a:rPr lang="zh-TW" altLang="en-US" baseline="0"/>
              <a:t>有準確聆聽</a:t>
            </a:r>
            <a:r>
              <a:rPr lang="en-US" altLang="zh-TW" baseline="0"/>
              <a:t>?) </a:t>
            </a:r>
          </a:p>
          <a:p>
            <a:endParaRPr lang="en-US" altLang="zh-TW" baseline="0"/>
          </a:p>
          <a:p>
            <a:r>
              <a:rPr lang="en-US" altLang="zh-TW" baseline="0"/>
              <a:t>Commitment to the Project? (e.g., Extra meetings? Out of lesson time to do this project?)</a:t>
            </a:r>
          </a:p>
          <a:p>
            <a:r>
              <a:rPr lang="zh-TW" altLang="en-US" baseline="0"/>
              <a:t>對項目投入</a:t>
            </a:r>
            <a:r>
              <a:rPr lang="en-US" altLang="zh-TW" baseline="0"/>
              <a:t>? (e.g., </a:t>
            </a:r>
            <a:r>
              <a:rPr lang="zh-TW" altLang="en-US" baseline="0"/>
              <a:t>有開額外的會議以處理預計之外的事情</a:t>
            </a:r>
            <a:r>
              <a:rPr lang="en-US" altLang="zh-TW" baseline="0"/>
              <a:t>? </a:t>
            </a:r>
            <a:r>
              <a:rPr lang="zh-TW" altLang="en-US" baseline="0"/>
              <a:t>有否以課堂以外的時間處理項目</a:t>
            </a:r>
            <a:r>
              <a:rPr lang="en-US" altLang="zh-TW" baseline="0"/>
              <a:t>?)</a:t>
            </a:r>
          </a:p>
          <a:p>
            <a:endParaRPr lang="en-US" altLang="zh-TW" baseline="0"/>
          </a:p>
          <a:p>
            <a:r>
              <a:rPr lang="en-US" altLang="zh-TW" baseline="0"/>
              <a:t>Supporting Others (e.g., Offered help to teammates? Comforted teammates?)</a:t>
            </a:r>
          </a:p>
          <a:p>
            <a:r>
              <a:rPr lang="zh-TW" altLang="en-US" baseline="0"/>
              <a:t>互相支持 </a:t>
            </a:r>
            <a:r>
              <a:rPr lang="en-US" altLang="zh-TW" baseline="0"/>
              <a:t>(e.g., </a:t>
            </a:r>
            <a:r>
              <a:rPr lang="zh-TW" altLang="en-US" baseline="0"/>
              <a:t>幫助組員</a:t>
            </a:r>
            <a:r>
              <a:rPr lang="en-US" altLang="zh-TW" baseline="0"/>
              <a:t>? </a:t>
            </a:r>
            <a:r>
              <a:rPr lang="zh-TW" altLang="en-US" baseline="0"/>
              <a:t>慰問組員</a:t>
            </a:r>
            <a:r>
              <a:rPr lang="en-US" altLang="zh-TW" baseline="0"/>
              <a:t>?) </a:t>
            </a:r>
          </a:p>
          <a:p>
            <a:endParaRPr lang="en-US" altLang="zh-TW" baseline="0"/>
          </a:p>
          <a:p>
            <a:r>
              <a:rPr lang="en-US" altLang="zh-TW" baseline="0"/>
              <a:t>Conflict Resolution (e.g., Agreed on something after conflicts?) (pls input NA if no conflict)</a:t>
            </a:r>
          </a:p>
          <a:p>
            <a:r>
              <a:rPr lang="zh-TW" altLang="en-US" baseline="0"/>
              <a:t>衝突處理 </a:t>
            </a:r>
            <a:r>
              <a:rPr lang="en-US" altLang="zh-TW" baseline="0"/>
              <a:t>(e.g., </a:t>
            </a:r>
            <a:r>
              <a:rPr lang="zh-TW" altLang="en-US" baseline="0"/>
              <a:t>衝突後有了共同同意的做法</a:t>
            </a:r>
            <a:r>
              <a:rPr lang="en-US" altLang="zh-TW" baseline="0"/>
              <a:t>?) (</a:t>
            </a:r>
            <a:r>
              <a:rPr lang="zh-TW" altLang="en-US" baseline="0"/>
              <a:t>如整個項目過程中沒衝突</a:t>
            </a:r>
            <a:r>
              <a:rPr lang="en-US" altLang="zh-TW" baseline="0"/>
              <a:t>, </a:t>
            </a:r>
            <a:r>
              <a:rPr lang="zh-TW" altLang="en-US" baseline="0"/>
              <a:t>請輸入 </a:t>
            </a:r>
            <a:r>
              <a:rPr lang="en-US" altLang="zh-TW" baseline="0"/>
              <a:t>NA &lt;i.e., Not Available </a:t>
            </a:r>
            <a:r>
              <a:rPr lang="zh-TW" altLang="en-US" baseline="0"/>
              <a:t>不適用</a:t>
            </a:r>
            <a:r>
              <a:rPr lang="en-US" altLang="zh-TW" baseline="0"/>
              <a:t>&gt; )</a:t>
            </a:r>
          </a:p>
          <a:p>
            <a:endParaRPr lang="en-US" altLang="zh-TW" baseline="0"/>
          </a:p>
          <a:p>
            <a:r>
              <a:rPr lang="en-US" altLang="zh-TW" baseline="0"/>
              <a:t>Other area: ____________ (pls input NA if no other area) </a:t>
            </a:r>
          </a:p>
          <a:p>
            <a:r>
              <a:rPr lang="zh-TW" altLang="en-US" baseline="0"/>
              <a:t>其他範疇</a:t>
            </a:r>
            <a:r>
              <a:rPr lang="en-US" altLang="zh-TW" baseline="0"/>
              <a:t>: ______________(</a:t>
            </a:r>
            <a:r>
              <a:rPr lang="zh-TW" altLang="en-US" baseline="0"/>
              <a:t>如沒有</a:t>
            </a:r>
            <a:r>
              <a:rPr lang="en-US" altLang="zh-TW" baseline="0"/>
              <a:t>, </a:t>
            </a:r>
            <a:r>
              <a:rPr lang="zh-TW" altLang="en-US" baseline="0"/>
              <a:t>請輸入 </a:t>
            </a:r>
            <a:r>
              <a:rPr lang="en-US" altLang="zh-TW" baseline="0"/>
              <a:t>NA)</a:t>
            </a:r>
          </a:p>
          <a:p>
            <a:r>
              <a:rPr lang="en-US" altLang="zh-TW" baseline="0"/>
              <a:t> </a:t>
            </a:r>
          </a:p>
          <a:p>
            <a:endParaRPr lang="zh-HK"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40</a:t>
            </a:fld>
            <a:endParaRPr lang="zh-HK" altLang="en-US"/>
          </a:p>
        </p:txBody>
      </p:sp>
    </p:spTree>
    <p:extLst>
      <p:ext uri="{BB962C8B-B14F-4D97-AF65-F5344CB8AC3E}">
        <p14:creationId xmlns:p14="http://schemas.microsoft.com/office/powerpoint/2010/main" val="159649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200" kern="100">
                <a:solidFill>
                  <a:srgbClr val="000000"/>
                </a:solidFill>
                <a:latin typeface="Calibri"/>
                <a:ea typeface="PMingLiU"/>
                <a:cs typeface="Calibri"/>
              </a:rPr>
              <a:t>5.2 According to the radar graph, please give </a:t>
            </a:r>
            <a:r>
              <a:rPr lang="en-US" altLang="zh-HK" sz="1200" b="1" u="sng" kern="100">
                <a:solidFill>
                  <a:srgbClr val="000000"/>
                </a:solidFill>
                <a:latin typeface="Calibri"/>
                <a:ea typeface="PMingLiU"/>
                <a:cs typeface="Calibri"/>
              </a:rPr>
              <a:t>detailed example(s) throughout the project (including preparation)</a:t>
            </a:r>
            <a:r>
              <a:rPr lang="en-US" altLang="zh-HK" sz="1200" kern="100">
                <a:solidFill>
                  <a:srgbClr val="000000"/>
                </a:solidFill>
                <a:latin typeface="Calibri"/>
                <a:ea typeface="PMingLiU"/>
                <a:cs typeface="Calibri"/>
              </a:rPr>
              <a:t> to </a:t>
            </a:r>
            <a:r>
              <a:rPr lang="en-US" altLang="zh-HK" kern="100">
                <a:solidFill>
                  <a:srgbClr val="000000"/>
                </a:solidFill>
                <a:latin typeface="Calibri"/>
                <a:ea typeface="PMingLiU"/>
                <a:cs typeface="Calibri"/>
              </a:rPr>
              <a:t>evaluate</a:t>
            </a:r>
            <a:r>
              <a:rPr lang="en-US" altLang="zh-HK" sz="1200" kern="100">
                <a:solidFill>
                  <a:srgbClr val="000000"/>
                </a:solidFill>
                <a:latin typeface="Calibri"/>
                <a:ea typeface="PMingLiU"/>
                <a:cs typeface="Calibri"/>
              </a:rPr>
              <a:t> your group’s overall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00">
                <a:solidFill>
                  <a:srgbClr val="000000"/>
                </a:solidFill>
                <a:latin typeface="Calibri"/>
                <a:ea typeface="PMingLiU"/>
                <a:cs typeface="Calibri"/>
              </a:rPr>
              <a:t>根據你小組的雷達圖</a:t>
            </a:r>
            <a:r>
              <a:rPr lang="en-US" altLang="zh-TW" sz="1200" kern="100">
                <a:solidFill>
                  <a:srgbClr val="000000"/>
                </a:solidFill>
                <a:latin typeface="Calibri"/>
                <a:ea typeface="PMingLiU"/>
                <a:cs typeface="Calibri"/>
              </a:rPr>
              <a:t>, </a:t>
            </a:r>
            <a:r>
              <a:rPr lang="zh-TW" altLang="en-US" sz="1200" kern="100">
                <a:solidFill>
                  <a:srgbClr val="000000"/>
                </a:solidFill>
                <a:latin typeface="Calibri"/>
                <a:ea typeface="PMingLiU"/>
                <a:cs typeface="Calibri"/>
              </a:rPr>
              <a:t>請以項目整個過程中 </a:t>
            </a:r>
            <a:r>
              <a:rPr lang="en-US" altLang="zh-TW" sz="1200" kern="100">
                <a:solidFill>
                  <a:srgbClr val="000000"/>
                </a:solidFill>
                <a:latin typeface="Calibri"/>
                <a:ea typeface="PMingLiU"/>
                <a:cs typeface="Calibri"/>
              </a:rPr>
              <a:t>(</a:t>
            </a:r>
            <a:r>
              <a:rPr lang="zh-TW" altLang="en-US" sz="1200" kern="100">
                <a:solidFill>
                  <a:srgbClr val="000000"/>
                </a:solidFill>
                <a:latin typeface="Calibri"/>
                <a:ea typeface="PMingLiU"/>
                <a:cs typeface="Calibri"/>
              </a:rPr>
              <a:t>包括準備工作</a:t>
            </a:r>
            <a:r>
              <a:rPr lang="en-US" altLang="zh-TW" sz="1200" kern="100">
                <a:solidFill>
                  <a:srgbClr val="000000"/>
                </a:solidFill>
                <a:latin typeface="Calibri"/>
                <a:ea typeface="PMingLiU"/>
                <a:cs typeface="Calibri"/>
              </a:rPr>
              <a:t>) </a:t>
            </a:r>
            <a:r>
              <a:rPr lang="zh-TW" altLang="en-US" sz="1200" kern="100">
                <a:solidFill>
                  <a:srgbClr val="000000"/>
                </a:solidFill>
                <a:latin typeface="Calibri"/>
                <a:ea typeface="PMingLiU"/>
                <a:cs typeface="Calibri"/>
              </a:rPr>
              <a:t>的詳細例子</a:t>
            </a:r>
            <a:r>
              <a:rPr lang="zh-TW" altLang="en-US" kern="100">
                <a:solidFill>
                  <a:srgbClr val="000000"/>
                </a:solidFill>
                <a:latin typeface="Calibri"/>
                <a:ea typeface="PMingLiU"/>
                <a:cs typeface="Calibri"/>
              </a:rPr>
              <a:t>檢討</a:t>
            </a:r>
            <a:r>
              <a:rPr lang="zh-TW" altLang="en-US" sz="1200" kern="100">
                <a:solidFill>
                  <a:srgbClr val="000000"/>
                </a:solidFill>
                <a:latin typeface="Calibri"/>
                <a:ea typeface="PMingLiU"/>
                <a:cs typeface="Calibri"/>
              </a:rPr>
              <a:t>你小組的整體表現</a:t>
            </a:r>
            <a:endParaRPr lang="en-US" altLang="zh-HK" sz="1200" kern="100">
              <a:solidFill>
                <a:srgbClr val="000000"/>
              </a:solidFill>
              <a:latin typeface="Calibri"/>
              <a:ea typeface="PMingLiU"/>
              <a:cs typeface="Calibri"/>
            </a:endParaRPr>
          </a:p>
          <a:p>
            <a:pPr>
              <a:defRPr/>
            </a:pPr>
            <a:r>
              <a:rPr lang="en-HK" b="1"/>
              <a:t>Student are expected to explain the improvement actions/ changes by compare the performance during mid-term of project implementation and the final stage of project &amp; EA presentation</a:t>
            </a:r>
            <a:endParaRPr lang="en-HK"/>
          </a:p>
          <a:p>
            <a:pPr>
              <a:defRPr/>
            </a:pPr>
            <a:r>
              <a:rPr lang="en-US" altLang="zh-TW" sz="1200" kern="100">
                <a:solidFill>
                  <a:srgbClr val="000000"/>
                </a:solidFill>
                <a:latin typeface="+mn-lt"/>
                <a:ea typeface="PMingLiU"/>
                <a:cs typeface="Calibri"/>
              </a:rPr>
              <a:t>E.g.: In mid term evaluation, students rate a low mark in commitment of project and communication process. After CA2 (team evaluation), they adopt new communicate methods &amp; platform to share ideas, and setup task list &amp; timeline to finish projects. Their efficiency and communication improved. Everyone know their responsibilities and finish on time.</a:t>
            </a:r>
            <a:r>
              <a:rPr lang="en-US" altLang="zh-TW" kern="100">
                <a:solidFill>
                  <a:srgbClr val="000000"/>
                </a:solidFill>
                <a:ea typeface="PMingLiU"/>
                <a:cs typeface="Calibri"/>
              </a:rPr>
              <a:t> </a:t>
            </a:r>
            <a:r>
              <a:rPr lang="en-US" altLang="zh-TW" sz="1200" kern="100">
                <a:solidFill>
                  <a:srgbClr val="000000"/>
                </a:solidFill>
                <a:latin typeface="+mn-lt"/>
                <a:ea typeface="PMingLiU"/>
                <a:cs typeface="Calibri"/>
              </a:rPr>
              <a:t> The improvement lead to a higher rating in the overall performance. The process of improvement can be used as </a:t>
            </a:r>
            <a:r>
              <a:rPr lang="en-US" altLang="zh-TW" kern="100">
                <a:solidFill>
                  <a:srgbClr val="000000"/>
                </a:solidFill>
                <a:ea typeface="PMingLiU"/>
                <a:cs typeface="Calibri"/>
              </a:rPr>
              <a:t>an</a:t>
            </a:r>
            <a:r>
              <a:rPr lang="en-US" altLang="zh-TW" sz="1200" kern="100">
                <a:solidFill>
                  <a:srgbClr val="000000"/>
                </a:solidFill>
                <a:latin typeface="+mn-lt"/>
                <a:ea typeface="PMingLiU"/>
                <a:cs typeface="Calibri"/>
              </a:rPr>
              <a:t> examples in 5.2.</a:t>
            </a:r>
            <a:endParaRPr lang="zh-TW" altLang="en-US">
              <a:cs typeface="Calibri"/>
            </a:endParaRPr>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41</a:t>
            </a:fld>
            <a:endParaRPr lang="zh-HK" altLang="en-US"/>
          </a:p>
        </p:txBody>
      </p:sp>
    </p:spTree>
    <p:extLst>
      <p:ext uri="{BB962C8B-B14F-4D97-AF65-F5344CB8AC3E}">
        <p14:creationId xmlns:p14="http://schemas.microsoft.com/office/powerpoint/2010/main" val="3976779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HK" altLang="zh-TW" b="1"/>
              <a:t>6.</a:t>
            </a:r>
            <a:r>
              <a:rPr lang="zh-TW" altLang="zh-HK" b="1"/>
              <a:t> </a:t>
            </a:r>
            <a:r>
              <a:rPr lang="en-US" altLang="zh-HK" b="1"/>
              <a:t>Self-reflection on social awareness </a:t>
            </a:r>
            <a:r>
              <a:rPr lang="zh-TW" altLang="en-US" b="1"/>
              <a:t>自己對社會意識的反思</a:t>
            </a:r>
            <a:r>
              <a:rPr lang="en-US" altLang="zh-HK" b="1"/>
              <a:t>(5%) </a:t>
            </a:r>
          </a:p>
          <a:p>
            <a:pPr marL="0" indent="0">
              <a:buNone/>
            </a:pPr>
            <a:endParaRPr lang="en-US" altLang="zh-HK" b="1"/>
          </a:p>
          <a:p>
            <a:pPr marL="0" indent="0">
              <a:lnSpc>
                <a:spcPct val="120000"/>
              </a:lnSpc>
              <a:buNone/>
            </a:pPr>
            <a:r>
              <a:rPr lang="en-US" altLang="zh-HK" sz="1200"/>
              <a:t>6.1  What is your </a:t>
            </a:r>
            <a:r>
              <a:rPr lang="en-US" altLang="zh-HK" sz="1200" u="sng"/>
              <a:t>new insight</a:t>
            </a:r>
            <a:r>
              <a:rPr lang="en-US" altLang="zh-HK" sz="1200"/>
              <a:t> on the </a:t>
            </a:r>
            <a:r>
              <a:rPr lang="en-US" altLang="zh-HK" sz="1200" u="sng"/>
              <a:t>community problem / SDG</a:t>
            </a:r>
            <a:r>
              <a:rPr lang="en-US" altLang="zh-HK" sz="1200"/>
              <a:t> after studying the selected topic and after completion of the project? </a:t>
            </a:r>
          </a:p>
          <a:p>
            <a:pPr marL="0" indent="0">
              <a:lnSpc>
                <a:spcPct val="120000"/>
              </a:lnSpc>
              <a:buNone/>
            </a:pPr>
            <a:r>
              <a:rPr lang="en-US" altLang="zh-HK" sz="1200"/>
              <a:t>       </a:t>
            </a:r>
            <a:r>
              <a:rPr lang="zh-TW" altLang="en-US" sz="1200"/>
              <a:t>在學習你所揀選的題目和完成了此項目之後</a:t>
            </a:r>
            <a:r>
              <a:rPr lang="en-US" altLang="zh-TW" sz="1200"/>
              <a:t>, </a:t>
            </a:r>
            <a:r>
              <a:rPr lang="zh-TW" altLang="en-US" sz="1200"/>
              <a:t>你對於有關的社區問題 </a:t>
            </a:r>
            <a:r>
              <a:rPr lang="en-US" altLang="zh-TW" sz="1200"/>
              <a:t>/ SDG</a:t>
            </a:r>
            <a:r>
              <a:rPr lang="en-US" altLang="zh-TW" sz="1200" baseline="0"/>
              <a:t> (</a:t>
            </a:r>
            <a:r>
              <a:rPr lang="zh-TW" altLang="en-US" sz="1200" baseline="0"/>
              <a:t>可持續發展目標</a:t>
            </a:r>
            <a:r>
              <a:rPr lang="en-US" altLang="zh-TW" sz="1200" baseline="0"/>
              <a:t>) </a:t>
            </a:r>
            <a:r>
              <a:rPr lang="zh-TW" altLang="en-US" sz="1200" baseline="0"/>
              <a:t>有何啟發 </a:t>
            </a:r>
            <a:r>
              <a:rPr lang="en-US" altLang="zh-TW" sz="1200" baseline="0"/>
              <a:t>(i.e.</a:t>
            </a:r>
            <a:r>
              <a:rPr lang="zh-TW" altLang="en-US" sz="1200" baseline="0"/>
              <a:t>新的看法</a:t>
            </a:r>
            <a:r>
              <a:rPr lang="en-US" altLang="zh-TW" sz="1200" baseline="0"/>
              <a:t>)?</a:t>
            </a:r>
            <a:endParaRPr lang="en-US" altLang="zh-HK" sz="1200"/>
          </a:p>
          <a:p>
            <a:pPr marL="0" indent="0">
              <a:lnSpc>
                <a:spcPct val="120000"/>
              </a:lnSpc>
              <a:buNone/>
            </a:pPr>
            <a:endParaRPr lang="en-US" altLang="zh-HK"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200"/>
              <a:t>6.2  From </a:t>
            </a:r>
            <a:r>
              <a:rPr lang="en-US" altLang="zh-HK" sz="1200" u="sng"/>
              <a:t>which piece of information / outcome </a:t>
            </a:r>
            <a:r>
              <a:rPr lang="en-US" altLang="zh-HK" sz="1200"/>
              <a:t>of the project that you have the above new insight?</a:t>
            </a:r>
            <a:r>
              <a:rPr lang="en-HK" altLang="zh-HK" sz="1200" b="1"/>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altLang="zh-HK" sz="1200" b="1"/>
              <a:t>       </a:t>
            </a:r>
            <a:r>
              <a:rPr lang="zh-TW" altLang="en-US" sz="1200" b="0"/>
              <a:t>從項目中的什麼資料</a:t>
            </a:r>
            <a:r>
              <a:rPr lang="en-US" altLang="zh-TW" sz="1200" b="0"/>
              <a:t>/ </a:t>
            </a:r>
            <a:r>
              <a:rPr lang="zh-TW" altLang="en-US" sz="1200" b="0"/>
              <a:t>成果 </a:t>
            </a:r>
            <a:r>
              <a:rPr lang="en-US" altLang="zh-TW" sz="1200" b="0"/>
              <a:t>(</a:t>
            </a:r>
            <a:r>
              <a:rPr lang="zh-TW" altLang="en-US" sz="1200" b="0"/>
              <a:t>例如問卷調查結果</a:t>
            </a:r>
            <a:r>
              <a:rPr lang="en-US" altLang="zh-TW" sz="1200" b="0"/>
              <a:t>) </a:t>
            </a:r>
            <a:r>
              <a:rPr lang="zh-TW" altLang="en-US" sz="1200" b="0"/>
              <a:t>令你有以上啟發</a:t>
            </a:r>
            <a:r>
              <a:rPr lang="en-US" altLang="zh-TW" sz="1200" b="0"/>
              <a:t>?</a:t>
            </a:r>
            <a:endParaRPr lang="en-HK" altLang="zh-HK" sz="1200" b="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200" b="1" baseline="0"/>
              <a:t>        </a:t>
            </a:r>
            <a:endParaRPr lang="en-HK" altLang="zh-HK" sz="1200"/>
          </a:p>
          <a:p>
            <a:endParaRPr lang="zh-HK"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44</a:t>
            </a:fld>
            <a:endParaRPr lang="zh-HK" altLang="en-US"/>
          </a:p>
        </p:txBody>
      </p:sp>
    </p:spTree>
    <p:extLst>
      <p:ext uri="{BB962C8B-B14F-4D97-AF65-F5344CB8AC3E}">
        <p14:creationId xmlns:p14="http://schemas.microsoft.com/office/powerpoint/2010/main" val="13086022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a:t>Please</a:t>
            </a:r>
            <a:r>
              <a:rPr lang="en-US" altLang="zh-TW" b="1" baseline="0"/>
              <a:t> right </a:t>
            </a:r>
            <a:r>
              <a:rPr lang="en-US" altLang="zh-TW" b="1"/>
              <a:t>click the graph</a:t>
            </a:r>
            <a:r>
              <a:rPr lang="en-US" altLang="zh-TW" b="1" baseline="0"/>
              <a:t> </a:t>
            </a:r>
            <a:r>
              <a:rPr lang="en-US" altLang="zh-TW" b="1" baseline="0">
                <a:sym typeface="Wingdings" panose="05000000000000000000" pitchFamily="2" charset="2"/>
              </a:rPr>
              <a:t> Edit Information  Edit Information in Excel  Enter your Mark in the Excel table</a:t>
            </a:r>
          </a:p>
          <a:p>
            <a:r>
              <a:rPr lang="zh-TW" altLang="en-US" b="1" baseline="0">
                <a:sym typeface="Wingdings" panose="05000000000000000000" pitchFamily="2" charset="2"/>
              </a:rPr>
              <a:t>右</a:t>
            </a:r>
            <a:r>
              <a:rPr lang="en-US" altLang="zh-TW" b="1" baseline="0">
                <a:sym typeface="Wingdings" panose="05000000000000000000" pitchFamily="2" charset="2"/>
              </a:rPr>
              <a:t>click</a:t>
            </a:r>
            <a:r>
              <a:rPr lang="zh-TW" altLang="en-US" b="1" baseline="0">
                <a:sym typeface="Wingdings" panose="05000000000000000000" pitchFamily="2" charset="2"/>
              </a:rPr>
              <a:t>此圖</a:t>
            </a:r>
            <a:r>
              <a:rPr lang="en-US" altLang="zh-TW" b="1" baseline="0">
                <a:sym typeface="Wingdings" panose="05000000000000000000" pitchFamily="2" charset="2"/>
              </a:rPr>
              <a:t>  </a:t>
            </a:r>
            <a:r>
              <a:rPr lang="zh-TW" altLang="en-US" b="1" baseline="0">
                <a:sym typeface="Wingdings" panose="05000000000000000000" pitchFamily="2" charset="2"/>
              </a:rPr>
              <a:t>編輯資料 </a:t>
            </a:r>
            <a:r>
              <a:rPr lang="en-US" altLang="zh-TW" b="1" baseline="0">
                <a:sym typeface="Wingdings" panose="05000000000000000000" pitchFamily="2" charset="2"/>
              </a:rPr>
              <a:t> </a:t>
            </a:r>
            <a:r>
              <a:rPr lang="zh-TW" altLang="en-US" b="1" baseline="0">
                <a:sym typeface="Wingdings" panose="05000000000000000000" pitchFamily="2" charset="2"/>
              </a:rPr>
              <a:t>在</a:t>
            </a:r>
            <a:r>
              <a:rPr lang="en-US" altLang="zh-TW" b="1" baseline="0">
                <a:sym typeface="Wingdings" panose="05000000000000000000" pitchFamily="2" charset="2"/>
              </a:rPr>
              <a:t>Excel</a:t>
            </a:r>
            <a:r>
              <a:rPr lang="zh-TW" altLang="en-US" b="1" baseline="0">
                <a:sym typeface="Wingdings" panose="05000000000000000000" pitchFamily="2" charset="2"/>
              </a:rPr>
              <a:t>中編輯資料 </a:t>
            </a:r>
            <a:r>
              <a:rPr lang="en-US" altLang="zh-TW" b="1" baseline="0">
                <a:sym typeface="Wingdings" panose="05000000000000000000" pitchFamily="2" charset="2"/>
              </a:rPr>
              <a:t> </a:t>
            </a:r>
            <a:r>
              <a:rPr lang="zh-TW" altLang="en-US" b="1" baseline="0">
                <a:sym typeface="Wingdings" panose="05000000000000000000" pitchFamily="2" charset="2"/>
              </a:rPr>
              <a:t>於</a:t>
            </a:r>
            <a:r>
              <a:rPr lang="en-US" altLang="zh-TW" b="1" baseline="0">
                <a:sym typeface="Wingdings" panose="05000000000000000000" pitchFamily="2" charset="2"/>
              </a:rPr>
              <a:t>Excel</a:t>
            </a:r>
            <a:r>
              <a:rPr lang="zh-TW" altLang="en-US" b="1" baseline="0">
                <a:sym typeface="Wingdings" panose="05000000000000000000" pitchFamily="2" charset="2"/>
              </a:rPr>
              <a:t>表輸入你的表現分數</a:t>
            </a:r>
            <a:r>
              <a:rPr lang="en-US" altLang="zh-TW" b="1" baseline="0">
                <a:sym typeface="Wingdings" panose="05000000000000000000" pitchFamily="2" charset="2"/>
              </a:rPr>
              <a:t>(My mark)</a:t>
            </a:r>
          </a:p>
          <a:p>
            <a:endParaRPr lang="en-US" altLang="zh-HK"/>
          </a:p>
          <a:p>
            <a:r>
              <a:rPr lang="en-US" altLang="zh-TW" sz="2000" b="1" baseline="0">
                <a:sym typeface="Wingdings" panose="05000000000000000000" pitchFamily="2" charset="2"/>
              </a:rPr>
              <a:t>7. Individual </a:t>
            </a:r>
            <a:r>
              <a:rPr lang="en-HK" altLang="zh-TW" sz="2000" b="1"/>
              <a:t>Performance </a:t>
            </a:r>
            <a:r>
              <a:rPr lang="zh-TW" altLang="en-US" sz="2000" b="1"/>
              <a:t>個人表現</a:t>
            </a:r>
            <a:endParaRPr lang="zh-HK" altLang="zh-TW" sz="2000" b="1"/>
          </a:p>
          <a:p>
            <a:endParaRPr lang="zh-TW" altLang="en-US"/>
          </a:p>
          <a:p>
            <a:r>
              <a:rPr lang="en-US" altLang="zh-HK" sz="1200" kern="100">
                <a:latin typeface="Calibri" panose="020F0502020204030204" pitchFamily="34" charset="0"/>
                <a:cs typeface="Times New Roman" panose="02020603050405020304" pitchFamily="18" charset="0"/>
              </a:rPr>
              <a:t>7.1 How was </a:t>
            </a:r>
            <a:r>
              <a:rPr lang="en-US" altLang="zh-HK" sz="1200" u="sng" kern="100">
                <a:latin typeface="Calibri" panose="020F0502020204030204" pitchFamily="34" charset="0"/>
                <a:cs typeface="Times New Roman" panose="02020603050405020304" pitchFamily="18" charset="0"/>
              </a:rPr>
              <a:t>your own performance </a:t>
            </a:r>
            <a:r>
              <a:rPr lang="en-US" altLang="zh-HK" sz="1200" kern="100">
                <a:latin typeface="Calibri" panose="020F0502020204030204" pitchFamily="34" charset="0"/>
                <a:cs typeface="Times New Roman" panose="02020603050405020304" pitchFamily="18" charset="0"/>
              </a:rPr>
              <a:t>in terms of </a:t>
            </a:r>
            <a:r>
              <a:rPr lang="en-US" altLang="zh-HK" sz="1200" u="sng" kern="100">
                <a:latin typeface="Calibri" panose="020F0502020204030204" pitchFamily="34" charset="0"/>
                <a:cs typeface="Times New Roman" panose="02020603050405020304" pitchFamily="18" charset="0"/>
              </a:rPr>
              <a:t>collaboration skill(s)</a:t>
            </a:r>
            <a:r>
              <a:rPr lang="en-US" altLang="zh-HK" sz="1200" kern="100">
                <a:latin typeface="Calibri" panose="020F0502020204030204" pitchFamily="34" charset="0"/>
                <a:cs typeface="Times New Roman" panose="02020603050405020304" pitchFamily="18" charset="0"/>
              </a:rPr>
              <a:t>? (Please use the </a:t>
            </a:r>
            <a:r>
              <a:rPr lang="en-US" altLang="zh-HK" sz="1200" kern="100">
                <a:solidFill>
                  <a:srgbClr val="FF0000"/>
                </a:solidFill>
                <a:latin typeface="Calibri" panose="020F0502020204030204" pitchFamily="34" charset="0"/>
                <a:cs typeface="Times New Roman" panose="02020603050405020304" pitchFamily="18" charset="0"/>
              </a:rPr>
              <a:t>radar graph </a:t>
            </a:r>
            <a:r>
              <a:rPr lang="en-US" altLang="zh-HK" sz="1200" kern="100">
                <a:latin typeface="Calibri" panose="020F0502020204030204" pitchFamily="34" charset="0"/>
                <a:cs typeface="Times New Roman" panose="02020603050405020304" pitchFamily="18" charset="0"/>
              </a:rPr>
              <a:t>below</a:t>
            </a:r>
            <a:r>
              <a:rPr lang="en-US" altLang="zh-HK" sz="1200" kern="100">
                <a:solidFill>
                  <a:srgbClr val="FF0000"/>
                </a:solidFill>
                <a:latin typeface="Calibri" panose="020F0502020204030204" pitchFamily="34" charset="0"/>
                <a:cs typeface="Times New Roman" panose="02020603050405020304" pitchFamily="18" charset="0"/>
              </a:rPr>
              <a:t> </a:t>
            </a:r>
            <a:r>
              <a:rPr lang="en-US" altLang="zh-HK" sz="1200" kern="100">
                <a:latin typeface="Calibri" panose="020F0502020204030204" pitchFamily="34" charset="0"/>
                <a:cs typeface="Times New Roman" panose="02020603050405020304" pitchFamily="18" charset="0"/>
              </a:rPr>
              <a:t>to show your own performance and </a:t>
            </a:r>
            <a:r>
              <a:rPr lang="en-US" altLang="zh-HK" sz="1200" u="sng" kern="100">
                <a:latin typeface="Calibri" panose="020F0502020204030204" pitchFamily="34" charset="0"/>
                <a:cs typeface="Times New Roman" panose="02020603050405020304" pitchFamily="18" charset="0"/>
              </a:rPr>
              <a:t>answer questions in next two slides</a:t>
            </a:r>
            <a:r>
              <a:rPr lang="en-US" altLang="zh-HK" sz="1200" kern="100">
                <a:latin typeface="Calibri" panose="020F0502020204030204" pitchFamily="34" charset="0"/>
                <a:cs typeface="Times New Roman" panose="02020603050405020304" pitchFamily="18" charset="0"/>
              </a:rPr>
              <a:t>) </a:t>
            </a:r>
            <a:r>
              <a:rPr lang="zh-TW" altLang="en-US" kern="100">
                <a:latin typeface="Calibri" panose="020F0502020204030204" pitchFamily="34" charset="0"/>
                <a:cs typeface="Times New Roman" panose="02020603050405020304" pitchFamily="18" charset="0"/>
              </a:rPr>
              <a:t>就與人合作技巧而言</a:t>
            </a:r>
            <a:r>
              <a:rPr lang="en-US" altLang="zh-TW" kern="100">
                <a:latin typeface="Calibri" panose="020F0502020204030204" pitchFamily="34" charset="0"/>
                <a:cs typeface="Times New Roman" panose="02020603050405020304" pitchFamily="18" charset="0"/>
              </a:rPr>
              <a:t>, </a:t>
            </a:r>
            <a:r>
              <a:rPr lang="zh-TW" altLang="en-US" kern="100">
                <a:latin typeface="Calibri" panose="020F0502020204030204" pitchFamily="34" charset="0"/>
                <a:cs typeface="Times New Roman" panose="02020603050405020304" pitchFamily="18" charset="0"/>
              </a:rPr>
              <a:t>你表現如何</a:t>
            </a:r>
            <a:r>
              <a:rPr lang="en-US" altLang="zh-TW" kern="100">
                <a:latin typeface="Calibri" panose="020F0502020204030204" pitchFamily="34" charset="0"/>
                <a:cs typeface="Times New Roman" panose="02020603050405020304" pitchFamily="18" charset="0"/>
              </a:rPr>
              <a:t>? (</a:t>
            </a:r>
            <a:r>
              <a:rPr lang="zh-TW" altLang="en-US" kern="100">
                <a:latin typeface="Calibri" panose="020F0502020204030204" pitchFamily="34" charset="0"/>
                <a:cs typeface="Times New Roman" panose="02020603050405020304" pitchFamily="18" charset="0"/>
              </a:rPr>
              <a:t>請以此雷達圖展示你的個人表現以及於下兩頁 </a:t>
            </a:r>
            <a:r>
              <a:rPr lang="en-US" altLang="zh-TW" kern="100">
                <a:latin typeface="Calibri" panose="020F0502020204030204" pitchFamily="34" charset="0"/>
                <a:cs typeface="Times New Roman" panose="02020603050405020304" pitchFamily="18" charset="0"/>
              </a:rPr>
              <a:t>PPT </a:t>
            </a:r>
            <a:r>
              <a:rPr lang="zh-TW" altLang="en-US" kern="100">
                <a:latin typeface="Calibri" panose="020F0502020204030204" pitchFamily="34" charset="0"/>
                <a:cs typeface="Times New Roman" panose="02020603050405020304" pitchFamily="18" charset="0"/>
              </a:rPr>
              <a:t>作答問題</a:t>
            </a:r>
            <a:r>
              <a:rPr lang="en-US" altLang="zh-TW" kern="100">
                <a:latin typeface="Calibri" panose="020F0502020204030204" pitchFamily="34" charset="0"/>
                <a:cs typeface="Times New Roman" panose="02020603050405020304" pitchFamily="18" charset="0"/>
              </a:rPr>
              <a:t>)</a:t>
            </a:r>
            <a:endParaRPr lang="en-US" altLang="zh-HK" kern="100">
              <a:latin typeface="Calibri" panose="020F0502020204030204" pitchFamily="34" charset="0"/>
              <a:cs typeface="Times New Roman" panose="02020603050405020304" pitchFamily="18" charset="0"/>
            </a:endParaRPr>
          </a:p>
          <a:p>
            <a:r>
              <a:rPr lang="en-US" altLang="zh-HK" kern="100">
                <a:latin typeface="Calibri" panose="020F0502020204030204" pitchFamily="34" charset="0"/>
                <a:cs typeface="Times New Roman" panose="02020603050405020304" pitchFamily="18" charset="0"/>
              </a:rPr>
              <a:t>      </a:t>
            </a:r>
            <a:endParaRPr lang="en-US" altLang="zh-HK"/>
          </a:p>
          <a:p>
            <a:r>
              <a:rPr lang="en-HK" sz="1200" kern="1200">
                <a:solidFill>
                  <a:schemeClr val="tx1"/>
                </a:solidFill>
                <a:effectLst/>
                <a:latin typeface="+mn-lt"/>
                <a:ea typeface="+mn-ea"/>
                <a:cs typeface="+mn-cs"/>
              </a:rPr>
              <a:t>Organization skill (e.g. able to delegate workload, take care of their responsibilities, and keep themselves organized)</a:t>
            </a:r>
          </a:p>
          <a:p>
            <a:r>
              <a:rPr lang="zh-TW" altLang="en-US"/>
              <a:t>組織能力</a:t>
            </a:r>
            <a:r>
              <a:rPr lang="en-US" altLang="zh-TW"/>
              <a:t>(e.g.,</a:t>
            </a:r>
            <a:r>
              <a:rPr lang="en-US" altLang="zh-TW" baseline="0"/>
              <a:t> </a:t>
            </a:r>
            <a:r>
              <a:rPr lang="zh-TW" altLang="en-US" sz="1200" b="0" i="0" kern="1200">
                <a:solidFill>
                  <a:schemeClr val="tx1"/>
                </a:solidFill>
                <a:effectLst/>
                <a:latin typeface="+mn-lt"/>
                <a:ea typeface="+mn-ea"/>
                <a:cs typeface="+mn-cs"/>
              </a:rPr>
              <a:t>委派工作、了解每位成員職責、及確保每位成員都可以有條理地安排工作，以達成目標</a:t>
            </a:r>
            <a:r>
              <a:rPr lang="en-US" altLang="zh-TW" baseline="0"/>
              <a:t>)</a:t>
            </a:r>
            <a:endParaRPr lang="en-US" altLang="zh-TW"/>
          </a:p>
          <a:p>
            <a:endParaRPr lang="en-US" altLang="zh-TW" baseline="0"/>
          </a:p>
          <a:p>
            <a:r>
              <a:rPr lang="en-US" altLang="zh-TW" baseline="0"/>
              <a:t>Communication (e.g., Gave constructive feedback? Active listening?) </a:t>
            </a:r>
          </a:p>
          <a:p>
            <a:r>
              <a:rPr lang="zh-TW" altLang="en-US" baseline="0"/>
              <a:t>溝通 </a:t>
            </a:r>
            <a:r>
              <a:rPr lang="en-US" altLang="zh-TW" baseline="0"/>
              <a:t>(e.g., </a:t>
            </a:r>
            <a:r>
              <a:rPr lang="zh-TW" altLang="en-US" baseline="0"/>
              <a:t>有給予有建設性的意見</a:t>
            </a:r>
            <a:r>
              <a:rPr lang="en-US" altLang="zh-TW" baseline="0"/>
              <a:t>? </a:t>
            </a:r>
            <a:r>
              <a:rPr lang="zh-TW" altLang="en-US" baseline="0"/>
              <a:t>有準確聆聽</a:t>
            </a:r>
            <a:r>
              <a:rPr lang="en-US" altLang="zh-TW" baseline="0"/>
              <a:t>?) </a:t>
            </a:r>
          </a:p>
          <a:p>
            <a:endParaRPr lang="en-US" altLang="zh-TW" baseline="0"/>
          </a:p>
          <a:p>
            <a:r>
              <a:rPr lang="en-US" altLang="zh-TW" baseline="0"/>
              <a:t>Commitment to the Project? (e.g., Extra meeting to do this project?)</a:t>
            </a:r>
          </a:p>
          <a:p>
            <a:r>
              <a:rPr lang="zh-TW" altLang="en-US" baseline="0"/>
              <a:t>對項目投入</a:t>
            </a:r>
            <a:r>
              <a:rPr lang="en-US" altLang="zh-TW" baseline="0"/>
              <a:t>? (e.g., </a:t>
            </a:r>
            <a:r>
              <a:rPr lang="zh-TW" altLang="en-US" baseline="0"/>
              <a:t>有開額外的會議以處理預計之外的事情</a:t>
            </a:r>
            <a:r>
              <a:rPr lang="en-US" altLang="zh-TW" baseline="0"/>
              <a:t>?)</a:t>
            </a:r>
          </a:p>
          <a:p>
            <a:endParaRPr lang="en-US" altLang="zh-TW" baseline="0"/>
          </a:p>
          <a:p>
            <a:r>
              <a:rPr lang="en-US" altLang="zh-TW" baseline="0"/>
              <a:t>Supporting Others (e.g., Offered help to teammates? Comforted teammates?)</a:t>
            </a:r>
          </a:p>
          <a:p>
            <a:r>
              <a:rPr lang="zh-TW" altLang="en-US" baseline="0"/>
              <a:t>互相支持 </a:t>
            </a:r>
            <a:r>
              <a:rPr lang="en-US" altLang="zh-TW" baseline="0"/>
              <a:t>(e.g., </a:t>
            </a:r>
            <a:r>
              <a:rPr lang="zh-TW" altLang="en-US" baseline="0"/>
              <a:t>幫助組員</a:t>
            </a:r>
            <a:r>
              <a:rPr lang="en-US" altLang="zh-TW" baseline="0"/>
              <a:t>? </a:t>
            </a:r>
            <a:r>
              <a:rPr lang="zh-TW" altLang="en-US" baseline="0"/>
              <a:t>慰問組員</a:t>
            </a:r>
            <a:r>
              <a:rPr lang="en-US" altLang="zh-TW" baseline="0"/>
              <a:t>?) </a:t>
            </a:r>
          </a:p>
          <a:p>
            <a:endParaRPr lang="en-US" altLang="zh-TW" baseline="0"/>
          </a:p>
          <a:p>
            <a:r>
              <a:rPr lang="en-US" altLang="zh-TW" baseline="0"/>
              <a:t>Conflict Resolution (e.g., Offered solutions to conflicts?) (</a:t>
            </a:r>
            <a:r>
              <a:rPr lang="en-US" altLang="zh-TW" baseline="0" err="1"/>
              <a:t>pls</a:t>
            </a:r>
            <a:r>
              <a:rPr lang="en-US" altLang="zh-TW" baseline="0"/>
              <a:t> input NA if no conflict)</a:t>
            </a:r>
          </a:p>
          <a:p>
            <a:r>
              <a:rPr lang="zh-TW" altLang="en-US" baseline="0"/>
              <a:t>衝突處理 </a:t>
            </a:r>
            <a:r>
              <a:rPr lang="en-US" altLang="zh-TW" baseline="0"/>
              <a:t>(e.g., </a:t>
            </a:r>
            <a:r>
              <a:rPr lang="zh-TW" altLang="en-US" baseline="0"/>
              <a:t>就衝突提供了解決方法</a:t>
            </a:r>
            <a:r>
              <a:rPr lang="en-US" altLang="zh-TW" baseline="0"/>
              <a:t>?) (</a:t>
            </a:r>
            <a:r>
              <a:rPr lang="zh-TW" altLang="en-US" baseline="0"/>
              <a:t>如整個項目過程中沒衝突</a:t>
            </a:r>
            <a:r>
              <a:rPr lang="en-US" altLang="zh-TW" baseline="0"/>
              <a:t>, </a:t>
            </a:r>
            <a:r>
              <a:rPr lang="zh-TW" altLang="en-US" baseline="0"/>
              <a:t>請輸入 </a:t>
            </a:r>
            <a:r>
              <a:rPr lang="en-US" altLang="zh-TW" baseline="0"/>
              <a:t>NA &lt;i.e., Not Available </a:t>
            </a:r>
            <a:r>
              <a:rPr lang="zh-TW" altLang="en-US" baseline="0"/>
              <a:t>不適用</a:t>
            </a:r>
            <a:r>
              <a:rPr lang="en-US" altLang="zh-TW" baseline="0"/>
              <a:t>&gt; )</a:t>
            </a:r>
          </a:p>
          <a:p>
            <a:endParaRPr lang="en-US" altLang="zh-TW" baseline="0"/>
          </a:p>
          <a:p>
            <a:r>
              <a:rPr lang="en-US" altLang="zh-TW" baseline="0"/>
              <a:t>Other area: ____________ (</a:t>
            </a:r>
            <a:r>
              <a:rPr lang="en-US" altLang="zh-TW" baseline="0" err="1"/>
              <a:t>pls</a:t>
            </a:r>
            <a:r>
              <a:rPr lang="en-US" altLang="zh-TW" baseline="0"/>
              <a:t> input NA if no other area) </a:t>
            </a:r>
          </a:p>
          <a:p>
            <a:r>
              <a:rPr lang="zh-TW" altLang="en-US" baseline="0"/>
              <a:t>其他範疇</a:t>
            </a:r>
            <a:r>
              <a:rPr lang="en-US" altLang="zh-TW" baseline="0"/>
              <a:t>: ______________(</a:t>
            </a:r>
            <a:r>
              <a:rPr lang="zh-TW" altLang="en-US" baseline="0"/>
              <a:t>如沒有</a:t>
            </a:r>
            <a:r>
              <a:rPr lang="en-US" altLang="zh-TW" baseline="0"/>
              <a:t>, </a:t>
            </a:r>
            <a:r>
              <a:rPr lang="zh-TW" altLang="en-US" baseline="0"/>
              <a:t>請輸入 </a:t>
            </a:r>
            <a:r>
              <a:rPr lang="en-US" altLang="zh-TW" baseline="0"/>
              <a:t>NA)</a:t>
            </a:r>
            <a:endParaRPr lang="zh-HK"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45</a:t>
            </a:fld>
            <a:endParaRPr lang="zh-HK" altLang="en-US"/>
          </a:p>
        </p:txBody>
      </p:sp>
    </p:spTree>
    <p:extLst>
      <p:ext uri="{BB962C8B-B14F-4D97-AF65-F5344CB8AC3E}">
        <p14:creationId xmlns:p14="http://schemas.microsoft.com/office/powerpoint/2010/main" val="3919013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altLang="zh-TW" sz="1200" b="1" baseline="0">
                <a:sym typeface="Wingdings" panose="05000000000000000000" pitchFamily="2" charset="2"/>
              </a:rPr>
              <a:t>7. Individual </a:t>
            </a:r>
            <a:r>
              <a:rPr lang="en-HK" altLang="zh-TW" sz="1200" b="1"/>
              <a:t>Performance </a:t>
            </a:r>
            <a:r>
              <a:rPr lang="zh-TW" altLang="en-US" sz="1200" b="1"/>
              <a:t>個人表現</a:t>
            </a:r>
            <a:endParaRPr lang="zh-HK" altLang="zh-TW" sz="1200" b="1"/>
          </a:p>
          <a:p>
            <a:pPr marL="0" indent="0">
              <a:lnSpc>
                <a:spcPct val="120000"/>
              </a:lnSpc>
              <a:buNone/>
            </a:pPr>
            <a:endParaRPr lang="en-US" altLang="zh-HK" sz="1200"/>
          </a:p>
          <a:p>
            <a:pPr marL="0" indent="0">
              <a:lnSpc>
                <a:spcPct val="120000"/>
              </a:lnSpc>
              <a:buNone/>
            </a:pPr>
            <a:r>
              <a:rPr lang="en-US" altLang="zh-HK" sz="1200"/>
              <a:t>7.2 Identify your own </a:t>
            </a:r>
            <a:r>
              <a:rPr lang="en-US" altLang="zh-HK" sz="1200" u="sng"/>
              <a:t>strength</a:t>
            </a:r>
            <a:r>
              <a:rPr lang="en-US" altLang="zh-HK" sz="1200"/>
              <a:t> in the radar graph and explain with </a:t>
            </a:r>
            <a:r>
              <a:rPr lang="en-US" altLang="zh-HK" sz="1200" u="sng"/>
              <a:t>a detailed example</a:t>
            </a:r>
            <a:r>
              <a:rPr lang="en-US" altLang="zh-HK" sz="1200"/>
              <a:t> throughout the project. (5%)</a:t>
            </a:r>
            <a:endParaRPr lang="en-HK" altLang="zh-TW" sz="1200"/>
          </a:p>
          <a:p>
            <a:r>
              <a:rPr lang="en-US" altLang="zh-HK"/>
              <a:t>      </a:t>
            </a:r>
            <a:r>
              <a:rPr lang="zh-TW" altLang="en-US"/>
              <a:t>在雷達圖中展示出你的強項</a:t>
            </a:r>
            <a:r>
              <a:rPr lang="en-US" altLang="zh-TW"/>
              <a:t>, </a:t>
            </a:r>
            <a:r>
              <a:rPr lang="zh-TW" altLang="en-US"/>
              <a:t>並以項目過程中一個詳細的例子說明你的強項。</a:t>
            </a:r>
            <a:endParaRPr lang="zh-HK"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46</a:t>
            </a:fld>
            <a:endParaRPr lang="zh-HK" altLang="en-US"/>
          </a:p>
        </p:txBody>
      </p:sp>
    </p:spTree>
    <p:extLst>
      <p:ext uri="{BB962C8B-B14F-4D97-AF65-F5344CB8AC3E}">
        <p14:creationId xmlns:p14="http://schemas.microsoft.com/office/powerpoint/2010/main" val="8733531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baseline="0">
                <a:sym typeface="Wingdings" panose="05000000000000000000" pitchFamily="2" charset="2"/>
              </a:rPr>
              <a:t>7. Individual </a:t>
            </a:r>
            <a:r>
              <a:rPr lang="en-HK" altLang="zh-TW" sz="1200" b="1"/>
              <a:t>Performance </a:t>
            </a:r>
            <a:r>
              <a:rPr lang="zh-TW" altLang="en-US" sz="1200" b="1"/>
              <a:t>個人表現</a:t>
            </a:r>
            <a:endParaRPr lang="en-US" altLang="zh-TW" sz="1200" b="1"/>
          </a:p>
          <a:p>
            <a:endParaRPr lang="zh-HK" altLang="zh-TW" sz="1200" b="1"/>
          </a:p>
          <a:p>
            <a:pPr marL="0" indent="0">
              <a:lnSpc>
                <a:spcPct val="120000"/>
              </a:lnSpc>
              <a:buNone/>
            </a:pPr>
            <a:r>
              <a:rPr lang="en-US" altLang="zh-HK" sz="1200"/>
              <a:t>7.3 Identify your own </a:t>
            </a:r>
            <a:r>
              <a:rPr lang="en-US" altLang="zh-HK" sz="1200" u="sng"/>
              <a:t>weakness</a:t>
            </a:r>
            <a:r>
              <a:rPr lang="en-US" altLang="zh-HK" sz="1200"/>
              <a:t> in the radar graph and explain with </a:t>
            </a:r>
            <a:r>
              <a:rPr lang="en-US" altLang="zh-HK" sz="1200" u="sng"/>
              <a:t>a detailed example</a:t>
            </a:r>
            <a:r>
              <a:rPr lang="en-US" altLang="zh-HK" sz="1200"/>
              <a:t> throughout the project. (5%)</a:t>
            </a:r>
          </a:p>
          <a:p>
            <a:pPr marL="0" marR="0" lvl="0" indent="0" algn="l" defTabSz="914400" rtl="0" eaLnBrk="1" fontAlgn="auto" latinLnBrk="0" hangingPunct="1">
              <a:lnSpc>
                <a:spcPct val="120000"/>
              </a:lnSpc>
              <a:spcBef>
                <a:spcPts val="0"/>
              </a:spcBef>
              <a:spcAft>
                <a:spcPts val="0"/>
              </a:spcAft>
              <a:buClrTx/>
              <a:buSzTx/>
              <a:buFontTx/>
              <a:buNone/>
              <a:tabLst/>
              <a:defRPr/>
            </a:pPr>
            <a:r>
              <a:rPr lang="zh-TW" altLang="en-US"/>
              <a:t>      在雷達圖中展示出你的弱項</a:t>
            </a:r>
            <a:r>
              <a:rPr lang="en-US" altLang="zh-TW"/>
              <a:t>, </a:t>
            </a:r>
            <a:r>
              <a:rPr lang="zh-TW" altLang="en-US"/>
              <a:t>並以項目過程中一個詳細的例子說明你的弱項。</a:t>
            </a:r>
            <a:endParaRPr lang="zh-HK" altLang="en-US"/>
          </a:p>
          <a:p>
            <a:pPr marL="0" indent="0">
              <a:lnSpc>
                <a:spcPct val="120000"/>
              </a:lnSpc>
              <a:buNone/>
            </a:pPr>
            <a:endParaRPr lang="en-HK" altLang="zh-TW" sz="1200"/>
          </a:p>
          <a:p>
            <a:endParaRPr lang="zh-HK"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47</a:t>
            </a:fld>
            <a:endParaRPr lang="zh-HK" altLang="en-US"/>
          </a:p>
        </p:txBody>
      </p:sp>
    </p:spTree>
    <p:extLst>
      <p:ext uri="{BB962C8B-B14F-4D97-AF65-F5344CB8AC3E}">
        <p14:creationId xmlns:p14="http://schemas.microsoft.com/office/powerpoint/2010/main" val="3683884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highlight>
                  <a:srgbClr val="FFFF00"/>
                </a:highlight>
                <a:latin typeface="Calibri" panose="020F0502020204030204" pitchFamily="34" charset="0"/>
                <a:ea typeface="PMingLiU" panose="02020500000000000000" pitchFamily="18" charset="-120"/>
                <a:cs typeface="Times New Roman" panose="02020603050405020304" pitchFamily="18" charset="0"/>
              </a:rPr>
              <a:t>*Teacher could select the appropriate formats for students</a:t>
            </a:r>
            <a:r>
              <a:rPr lang="en-US" sz="1800" kern="100">
                <a:effectLst/>
                <a:highlight>
                  <a:srgbClr val="FFFF00"/>
                </a:highlight>
                <a:latin typeface="Times New Roman" panose="02020603050405020304" pitchFamily="18" charset="0"/>
                <a:ea typeface="PMingLiU" panose="02020500000000000000" pitchFamily="18" charset="-120"/>
                <a:cs typeface="Times New Roman" panose="02020603050405020304" pitchFamily="18" charset="0"/>
              </a:rPr>
              <a:t>’</a:t>
            </a:r>
            <a:r>
              <a:rPr lang="en-US" sz="1800" kern="100">
                <a:effectLst/>
                <a:highlight>
                  <a:srgbClr val="FFFF00"/>
                </a:highlight>
                <a:latin typeface="Calibri" panose="020F0502020204030204" pitchFamily="34" charset="0"/>
                <a:ea typeface="PMingLiU" panose="02020500000000000000" pitchFamily="18" charset="-120"/>
                <a:cs typeface="Times New Roman" panose="02020603050405020304" pitchFamily="18" charset="0"/>
              </a:rPr>
              <a:t> selection.</a:t>
            </a:r>
            <a:endParaRPr lang="en-HK" sz="1800" kern="100">
              <a:effectLst/>
              <a:latin typeface="Calibri" panose="020F0502020204030204" pitchFamily="34" charset="0"/>
              <a:ea typeface="PMingLiU" panose="02020500000000000000" pitchFamily="18" charset="-120"/>
              <a:cs typeface="Times New Roman" panose="02020603050405020304" pitchFamily="18" charset="0"/>
            </a:endParaRPr>
          </a:p>
          <a:p>
            <a:endParaRPr lang="en-HK"/>
          </a:p>
        </p:txBody>
      </p:sp>
      <p:sp>
        <p:nvSpPr>
          <p:cNvPr id="4" name="Slide Number Placeholder 3"/>
          <p:cNvSpPr>
            <a:spLocks noGrp="1"/>
          </p:cNvSpPr>
          <p:nvPr>
            <p:ph type="sldNum" sz="quarter" idx="5"/>
          </p:nvPr>
        </p:nvSpPr>
        <p:spPr/>
        <p:txBody>
          <a:bodyPr/>
          <a:lstStyle/>
          <a:p>
            <a:fld id="{ABAE16C0-1A2E-4FC1-B3C0-99B29D5A147F}" type="slidenum">
              <a:rPr lang="zh-HK" altLang="en-US" smtClean="0"/>
              <a:t>5</a:t>
            </a:fld>
            <a:endParaRPr lang="zh-HK" altLang="en-US"/>
          </a:p>
        </p:txBody>
      </p:sp>
    </p:spTree>
    <p:extLst>
      <p:ext uri="{BB962C8B-B14F-4D97-AF65-F5344CB8AC3E}">
        <p14:creationId xmlns:p14="http://schemas.microsoft.com/office/powerpoint/2010/main" val="21993625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HK" altLang="zh-TW" b="1"/>
              <a:t>6.</a:t>
            </a:r>
            <a:r>
              <a:rPr lang="zh-TW" altLang="zh-HK" b="1"/>
              <a:t> </a:t>
            </a:r>
            <a:r>
              <a:rPr lang="en-US" altLang="zh-HK" b="1"/>
              <a:t>Self-reflection on social awareness </a:t>
            </a:r>
            <a:r>
              <a:rPr lang="zh-TW" altLang="en-US" b="1"/>
              <a:t>自己對社會意識的反思</a:t>
            </a:r>
            <a:r>
              <a:rPr lang="en-US" altLang="zh-HK" b="1"/>
              <a:t>(5%) </a:t>
            </a:r>
          </a:p>
          <a:p>
            <a:pPr marL="0" indent="0">
              <a:buNone/>
            </a:pPr>
            <a:endParaRPr lang="en-US" altLang="zh-HK" b="1"/>
          </a:p>
          <a:p>
            <a:pPr marL="0" indent="0">
              <a:lnSpc>
                <a:spcPct val="120000"/>
              </a:lnSpc>
              <a:buNone/>
            </a:pPr>
            <a:r>
              <a:rPr lang="en-US" altLang="zh-HK" sz="1200"/>
              <a:t>6.1  What is your </a:t>
            </a:r>
            <a:r>
              <a:rPr lang="en-US" altLang="zh-HK" sz="1200" u="sng"/>
              <a:t>new insight</a:t>
            </a:r>
            <a:r>
              <a:rPr lang="en-US" altLang="zh-HK" sz="1200"/>
              <a:t> on the </a:t>
            </a:r>
            <a:r>
              <a:rPr lang="en-US" altLang="zh-HK" sz="1200" u="sng"/>
              <a:t>community problem / SDG</a:t>
            </a:r>
            <a:r>
              <a:rPr lang="en-US" altLang="zh-HK" sz="1200"/>
              <a:t> after studying the selected topic and after completion of the project? </a:t>
            </a:r>
          </a:p>
          <a:p>
            <a:pPr marL="0" indent="0">
              <a:lnSpc>
                <a:spcPct val="120000"/>
              </a:lnSpc>
              <a:buNone/>
            </a:pPr>
            <a:r>
              <a:rPr lang="en-US" altLang="zh-HK" sz="1200"/>
              <a:t>       </a:t>
            </a:r>
            <a:r>
              <a:rPr lang="zh-TW" altLang="en-US" sz="1200"/>
              <a:t>在學習你所揀選的題目和完成了此項目之後</a:t>
            </a:r>
            <a:r>
              <a:rPr lang="en-US" altLang="zh-TW" sz="1200"/>
              <a:t>, </a:t>
            </a:r>
            <a:r>
              <a:rPr lang="zh-TW" altLang="en-US" sz="1200"/>
              <a:t>你對於有關的社區問題 </a:t>
            </a:r>
            <a:r>
              <a:rPr lang="en-US" altLang="zh-TW" sz="1200"/>
              <a:t>/ SDG</a:t>
            </a:r>
            <a:r>
              <a:rPr lang="en-US" altLang="zh-TW" sz="1200" baseline="0"/>
              <a:t> (</a:t>
            </a:r>
            <a:r>
              <a:rPr lang="zh-TW" altLang="en-US" sz="1200" baseline="0"/>
              <a:t>可持續發展目標</a:t>
            </a:r>
            <a:r>
              <a:rPr lang="en-US" altLang="zh-TW" sz="1200" baseline="0"/>
              <a:t>) </a:t>
            </a:r>
            <a:r>
              <a:rPr lang="zh-TW" altLang="en-US" sz="1200" baseline="0"/>
              <a:t>有何啟發 </a:t>
            </a:r>
            <a:r>
              <a:rPr lang="en-US" altLang="zh-TW" sz="1200" baseline="0"/>
              <a:t>(i.e.</a:t>
            </a:r>
            <a:r>
              <a:rPr lang="zh-TW" altLang="en-US" sz="1200" baseline="0"/>
              <a:t>新的看法</a:t>
            </a:r>
            <a:r>
              <a:rPr lang="en-US" altLang="zh-TW" sz="1200" baseline="0"/>
              <a:t>)?</a:t>
            </a:r>
            <a:endParaRPr lang="en-US" altLang="zh-HK" sz="1200"/>
          </a:p>
          <a:p>
            <a:pPr marL="0" indent="0">
              <a:lnSpc>
                <a:spcPct val="120000"/>
              </a:lnSpc>
              <a:buNone/>
            </a:pPr>
            <a:endParaRPr lang="en-US" altLang="zh-HK"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200"/>
              <a:t>6.2  From </a:t>
            </a:r>
            <a:r>
              <a:rPr lang="en-US" altLang="zh-HK" sz="1200" u="sng"/>
              <a:t>which piece of information / outcome </a:t>
            </a:r>
            <a:r>
              <a:rPr lang="en-US" altLang="zh-HK" sz="1200"/>
              <a:t>of the project that you have the above new insight?</a:t>
            </a:r>
            <a:r>
              <a:rPr lang="en-HK" altLang="zh-HK" sz="1200" b="1"/>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altLang="zh-HK" sz="1200" b="1"/>
              <a:t>       </a:t>
            </a:r>
            <a:r>
              <a:rPr lang="zh-TW" altLang="en-US" sz="1200" b="0"/>
              <a:t>從項目中的什麼資料</a:t>
            </a:r>
            <a:r>
              <a:rPr lang="en-US" altLang="zh-TW" sz="1200" b="0"/>
              <a:t>/ </a:t>
            </a:r>
            <a:r>
              <a:rPr lang="zh-TW" altLang="en-US" sz="1200" b="0"/>
              <a:t>成果 </a:t>
            </a:r>
            <a:r>
              <a:rPr lang="en-US" altLang="zh-TW" sz="1200" b="0"/>
              <a:t>(</a:t>
            </a:r>
            <a:r>
              <a:rPr lang="zh-TW" altLang="en-US" sz="1200" b="0"/>
              <a:t>例如問卷調查結果</a:t>
            </a:r>
            <a:r>
              <a:rPr lang="en-US" altLang="zh-TW" sz="1200" b="0"/>
              <a:t>) </a:t>
            </a:r>
            <a:r>
              <a:rPr lang="zh-TW" altLang="en-US" sz="1200" b="0"/>
              <a:t>令你有以上啟發</a:t>
            </a:r>
            <a:r>
              <a:rPr lang="en-US" altLang="zh-TW" sz="1200" b="0"/>
              <a:t>?</a:t>
            </a:r>
            <a:endParaRPr lang="en-HK" altLang="zh-HK" sz="1200" b="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200" b="1" baseline="0"/>
              <a:t>        </a:t>
            </a:r>
            <a:endParaRPr lang="en-HK" altLang="zh-HK" sz="1200"/>
          </a:p>
          <a:p>
            <a:endParaRPr lang="zh-HK"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49</a:t>
            </a:fld>
            <a:endParaRPr lang="zh-HK" altLang="en-US"/>
          </a:p>
        </p:txBody>
      </p:sp>
    </p:spTree>
    <p:extLst>
      <p:ext uri="{BB962C8B-B14F-4D97-AF65-F5344CB8AC3E}">
        <p14:creationId xmlns:p14="http://schemas.microsoft.com/office/powerpoint/2010/main" val="40553145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a:t>Please</a:t>
            </a:r>
            <a:r>
              <a:rPr lang="en-US" altLang="zh-TW" b="1" baseline="0"/>
              <a:t> right </a:t>
            </a:r>
            <a:r>
              <a:rPr lang="en-US" altLang="zh-TW" b="1"/>
              <a:t>click the graph</a:t>
            </a:r>
            <a:r>
              <a:rPr lang="en-US" altLang="zh-TW" b="1" baseline="0"/>
              <a:t> </a:t>
            </a:r>
            <a:r>
              <a:rPr lang="en-US" altLang="zh-TW" b="1" baseline="0">
                <a:sym typeface="Wingdings" panose="05000000000000000000" pitchFamily="2" charset="2"/>
              </a:rPr>
              <a:t> Edit Information  Edit Information in Excel  Enter your Mark in the Excel table</a:t>
            </a:r>
          </a:p>
          <a:p>
            <a:r>
              <a:rPr lang="zh-TW" altLang="en-US" b="1" baseline="0">
                <a:sym typeface="Wingdings" panose="05000000000000000000" pitchFamily="2" charset="2"/>
              </a:rPr>
              <a:t>右</a:t>
            </a:r>
            <a:r>
              <a:rPr lang="en-US" altLang="zh-TW" b="1" baseline="0">
                <a:sym typeface="Wingdings" panose="05000000000000000000" pitchFamily="2" charset="2"/>
              </a:rPr>
              <a:t>click</a:t>
            </a:r>
            <a:r>
              <a:rPr lang="zh-TW" altLang="en-US" b="1" baseline="0">
                <a:sym typeface="Wingdings" panose="05000000000000000000" pitchFamily="2" charset="2"/>
              </a:rPr>
              <a:t>此圖</a:t>
            </a:r>
            <a:r>
              <a:rPr lang="en-US" altLang="zh-TW" b="1" baseline="0">
                <a:sym typeface="Wingdings" panose="05000000000000000000" pitchFamily="2" charset="2"/>
              </a:rPr>
              <a:t>  </a:t>
            </a:r>
            <a:r>
              <a:rPr lang="zh-TW" altLang="en-US" b="1" baseline="0">
                <a:sym typeface="Wingdings" panose="05000000000000000000" pitchFamily="2" charset="2"/>
              </a:rPr>
              <a:t>編輯資料 </a:t>
            </a:r>
            <a:r>
              <a:rPr lang="en-US" altLang="zh-TW" b="1" baseline="0">
                <a:sym typeface="Wingdings" panose="05000000000000000000" pitchFamily="2" charset="2"/>
              </a:rPr>
              <a:t> </a:t>
            </a:r>
            <a:r>
              <a:rPr lang="zh-TW" altLang="en-US" b="1" baseline="0">
                <a:sym typeface="Wingdings" panose="05000000000000000000" pitchFamily="2" charset="2"/>
              </a:rPr>
              <a:t>在</a:t>
            </a:r>
            <a:r>
              <a:rPr lang="en-US" altLang="zh-TW" b="1" baseline="0">
                <a:sym typeface="Wingdings" panose="05000000000000000000" pitchFamily="2" charset="2"/>
              </a:rPr>
              <a:t>Excel</a:t>
            </a:r>
            <a:r>
              <a:rPr lang="zh-TW" altLang="en-US" b="1" baseline="0">
                <a:sym typeface="Wingdings" panose="05000000000000000000" pitchFamily="2" charset="2"/>
              </a:rPr>
              <a:t>中編輯資料 </a:t>
            </a:r>
            <a:r>
              <a:rPr lang="en-US" altLang="zh-TW" b="1" baseline="0">
                <a:sym typeface="Wingdings" panose="05000000000000000000" pitchFamily="2" charset="2"/>
              </a:rPr>
              <a:t> </a:t>
            </a:r>
            <a:r>
              <a:rPr lang="zh-TW" altLang="en-US" b="1" baseline="0">
                <a:sym typeface="Wingdings" panose="05000000000000000000" pitchFamily="2" charset="2"/>
              </a:rPr>
              <a:t>於</a:t>
            </a:r>
            <a:r>
              <a:rPr lang="en-US" altLang="zh-TW" b="1" baseline="0">
                <a:sym typeface="Wingdings" panose="05000000000000000000" pitchFamily="2" charset="2"/>
              </a:rPr>
              <a:t>Excel</a:t>
            </a:r>
            <a:r>
              <a:rPr lang="zh-TW" altLang="en-US" b="1" baseline="0">
                <a:sym typeface="Wingdings" panose="05000000000000000000" pitchFamily="2" charset="2"/>
              </a:rPr>
              <a:t>表輸入你的表現分數</a:t>
            </a:r>
            <a:r>
              <a:rPr lang="en-US" altLang="zh-TW" b="1" baseline="0">
                <a:sym typeface="Wingdings" panose="05000000000000000000" pitchFamily="2" charset="2"/>
              </a:rPr>
              <a:t>(My mark)</a:t>
            </a:r>
          </a:p>
          <a:p>
            <a:endParaRPr lang="en-US" altLang="zh-HK"/>
          </a:p>
          <a:p>
            <a:r>
              <a:rPr lang="en-US" altLang="zh-TW" sz="2000" b="1" baseline="0">
                <a:sym typeface="Wingdings" panose="05000000000000000000" pitchFamily="2" charset="2"/>
              </a:rPr>
              <a:t>7. Individual </a:t>
            </a:r>
            <a:r>
              <a:rPr lang="en-HK" altLang="zh-TW" sz="2000" b="1"/>
              <a:t>Performance </a:t>
            </a:r>
            <a:r>
              <a:rPr lang="zh-TW" altLang="en-US" sz="2000" b="1"/>
              <a:t>個人表現</a:t>
            </a:r>
            <a:endParaRPr lang="zh-HK" altLang="zh-TW" sz="2000" b="1"/>
          </a:p>
          <a:p>
            <a:endParaRPr lang="zh-TW" altLang="en-US"/>
          </a:p>
          <a:p>
            <a:r>
              <a:rPr lang="en-US" altLang="zh-HK" sz="1200" kern="100">
                <a:latin typeface="Calibri" panose="020F0502020204030204" pitchFamily="34" charset="0"/>
                <a:cs typeface="Times New Roman" panose="02020603050405020304" pitchFamily="18" charset="0"/>
              </a:rPr>
              <a:t>7.1 How was </a:t>
            </a:r>
            <a:r>
              <a:rPr lang="en-US" altLang="zh-HK" sz="1200" u="sng" kern="100">
                <a:latin typeface="Calibri" panose="020F0502020204030204" pitchFamily="34" charset="0"/>
                <a:cs typeface="Times New Roman" panose="02020603050405020304" pitchFamily="18" charset="0"/>
              </a:rPr>
              <a:t>your own performance </a:t>
            </a:r>
            <a:r>
              <a:rPr lang="en-US" altLang="zh-HK" sz="1200" kern="100">
                <a:latin typeface="Calibri" panose="020F0502020204030204" pitchFamily="34" charset="0"/>
                <a:cs typeface="Times New Roman" panose="02020603050405020304" pitchFamily="18" charset="0"/>
              </a:rPr>
              <a:t>in terms of </a:t>
            </a:r>
            <a:r>
              <a:rPr lang="en-US" altLang="zh-HK" sz="1200" u="sng" kern="100">
                <a:latin typeface="Calibri" panose="020F0502020204030204" pitchFamily="34" charset="0"/>
                <a:cs typeface="Times New Roman" panose="02020603050405020304" pitchFamily="18" charset="0"/>
              </a:rPr>
              <a:t>collaboration skill(s)</a:t>
            </a:r>
            <a:r>
              <a:rPr lang="en-US" altLang="zh-HK" sz="1200" kern="100">
                <a:latin typeface="Calibri" panose="020F0502020204030204" pitchFamily="34" charset="0"/>
                <a:cs typeface="Times New Roman" panose="02020603050405020304" pitchFamily="18" charset="0"/>
              </a:rPr>
              <a:t>? (Please use the </a:t>
            </a:r>
            <a:r>
              <a:rPr lang="en-US" altLang="zh-HK" sz="1200" kern="100">
                <a:solidFill>
                  <a:srgbClr val="FF0000"/>
                </a:solidFill>
                <a:latin typeface="Calibri" panose="020F0502020204030204" pitchFamily="34" charset="0"/>
                <a:cs typeface="Times New Roman" panose="02020603050405020304" pitchFamily="18" charset="0"/>
              </a:rPr>
              <a:t>radar graph </a:t>
            </a:r>
            <a:r>
              <a:rPr lang="en-US" altLang="zh-HK" sz="1200" kern="100">
                <a:latin typeface="Calibri" panose="020F0502020204030204" pitchFamily="34" charset="0"/>
                <a:cs typeface="Times New Roman" panose="02020603050405020304" pitchFamily="18" charset="0"/>
              </a:rPr>
              <a:t>below</a:t>
            </a:r>
            <a:r>
              <a:rPr lang="en-US" altLang="zh-HK" sz="1200" kern="100">
                <a:solidFill>
                  <a:srgbClr val="FF0000"/>
                </a:solidFill>
                <a:latin typeface="Calibri" panose="020F0502020204030204" pitchFamily="34" charset="0"/>
                <a:cs typeface="Times New Roman" panose="02020603050405020304" pitchFamily="18" charset="0"/>
              </a:rPr>
              <a:t> </a:t>
            </a:r>
            <a:r>
              <a:rPr lang="en-US" altLang="zh-HK" sz="1200" kern="100">
                <a:latin typeface="Calibri" panose="020F0502020204030204" pitchFamily="34" charset="0"/>
                <a:cs typeface="Times New Roman" panose="02020603050405020304" pitchFamily="18" charset="0"/>
              </a:rPr>
              <a:t>to show your own performance and </a:t>
            </a:r>
            <a:r>
              <a:rPr lang="en-US" altLang="zh-HK" sz="1200" u="sng" kern="100">
                <a:latin typeface="Calibri" panose="020F0502020204030204" pitchFamily="34" charset="0"/>
                <a:cs typeface="Times New Roman" panose="02020603050405020304" pitchFamily="18" charset="0"/>
              </a:rPr>
              <a:t>answer questions in next two slides</a:t>
            </a:r>
            <a:r>
              <a:rPr lang="en-US" altLang="zh-HK" sz="1200" kern="100">
                <a:latin typeface="Calibri" panose="020F0502020204030204" pitchFamily="34" charset="0"/>
                <a:cs typeface="Times New Roman" panose="02020603050405020304" pitchFamily="18" charset="0"/>
              </a:rPr>
              <a:t>) </a:t>
            </a:r>
            <a:r>
              <a:rPr lang="zh-TW" altLang="en-US" kern="100">
                <a:latin typeface="Calibri" panose="020F0502020204030204" pitchFamily="34" charset="0"/>
                <a:cs typeface="Times New Roman" panose="02020603050405020304" pitchFamily="18" charset="0"/>
              </a:rPr>
              <a:t>就與人合作技巧而言</a:t>
            </a:r>
            <a:r>
              <a:rPr lang="en-US" altLang="zh-TW" kern="100">
                <a:latin typeface="Calibri" panose="020F0502020204030204" pitchFamily="34" charset="0"/>
                <a:cs typeface="Times New Roman" panose="02020603050405020304" pitchFamily="18" charset="0"/>
              </a:rPr>
              <a:t>, </a:t>
            </a:r>
            <a:r>
              <a:rPr lang="zh-TW" altLang="en-US" kern="100">
                <a:latin typeface="Calibri" panose="020F0502020204030204" pitchFamily="34" charset="0"/>
                <a:cs typeface="Times New Roman" panose="02020603050405020304" pitchFamily="18" charset="0"/>
              </a:rPr>
              <a:t>你表現如何</a:t>
            </a:r>
            <a:r>
              <a:rPr lang="en-US" altLang="zh-TW" kern="100">
                <a:latin typeface="Calibri" panose="020F0502020204030204" pitchFamily="34" charset="0"/>
                <a:cs typeface="Times New Roman" panose="02020603050405020304" pitchFamily="18" charset="0"/>
              </a:rPr>
              <a:t>? (</a:t>
            </a:r>
            <a:r>
              <a:rPr lang="zh-TW" altLang="en-US" kern="100">
                <a:latin typeface="Calibri" panose="020F0502020204030204" pitchFamily="34" charset="0"/>
                <a:cs typeface="Times New Roman" panose="02020603050405020304" pitchFamily="18" charset="0"/>
              </a:rPr>
              <a:t>請以此雷達圖展示你的個人表現以及於下兩頁 </a:t>
            </a:r>
            <a:r>
              <a:rPr lang="en-US" altLang="zh-TW" kern="100">
                <a:latin typeface="Calibri" panose="020F0502020204030204" pitchFamily="34" charset="0"/>
                <a:cs typeface="Times New Roman" panose="02020603050405020304" pitchFamily="18" charset="0"/>
              </a:rPr>
              <a:t>PPT </a:t>
            </a:r>
            <a:r>
              <a:rPr lang="zh-TW" altLang="en-US" kern="100">
                <a:latin typeface="Calibri" panose="020F0502020204030204" pitchFamily="34" charset="0"/>
                <a:cs typeface="Times New Roman" panose="02020603050405020304" pitchFamily="18" charset="0"/>
              </a:rPr>
              <a:t>作答問題</a:t>
            </a:r>
            <a:r>
              <a:rPr lang="en-US" altLang="zh-TW" kern="100">
                <a:latin typeface="Calibri" panose="020F0502020204030204" pitchFamily="34" charset="0"/>
                <a:cs typeface="Times New Roman" panose="02020603050405020304" pitchFamily="18" charset="0"/>
              </a:rPr>
              <a:t>)</a:t>
            </a:r>
            <a:endParaRPr lang="en-US" altLang="zh-HK" kern="100">
              <a:latin typeface="Calibri" panose="020F0502020204030204" pitchFamily="34" charset="0"/>
              <a:cs typeface="Times New Roman" panose="02020603050405020304" pitchFamily="18" charset="0"/>
            </a:endParaRPr>
          </a:p>
          <a:p>
            <a:r>
              <a:rPr lang="en-US" altLang="zh-HK" kern="100">
                <a:latin typeface="Calibri" panose="020F0502020204030204" pitchFamily="34" charset="0"/>
                <a:cs typeface="Times New Roman" panose="02020603050405020304" pitchFamily="18" charset="0"/>
              </a:rPr>
              <a:t>      </a:t>
            </a:r>
            <a:endParaRPr lang="en-US" altLang="zh-HK"/>
          </a:p>
          <a:p>
            <a:r>
              <a:rPr lang="en-HK" sz="1200" kern="1200">
                <a:solidFill>
                  <a:schemeClr val="tx1"/>
                </a:solidFill>
                <a:effectLst/>
                <a:latin typeface="+mn-lt"/>
                <a:ea typeface="+mn-ea"/>
                <a:cs typeface="+mn-cs"/>
              </a:rPr>
              <a:t>Organization skill (e.g. able to delegate workload, take care of their responsibilities, and keep themselves organized)</a:t>
            </a:r>
          </a:p>
          <a:p>
            <a:r>
              <a:rPr lang="zh-TW" altLang="en-US"/>
              <a:t>組織能力</a:t>
            </a:r>
            <a:r>
              <a:rPr lang="en-US" altLang="zh-TW"/>
              <a:t>(e.g.,</a:t>
            </a:r>
            <a:r>
              <a:rPr lang="en-US" altLang="zh-TW" baseline="0"/>
              <a:t> </a:t>
            </a:r>
            <a:r>
              <a:rPr lang="zh-TW" altLang="en-US" sz="1200" b="0" i="0" kern="1200">
                <a:solidFill>
                  <a:schemeClr val="tx1"/>
                </a:solidFill>
                <a:effectLst/>
                <a:latin typeface="+mn-lt"/>
                <a:ea typeface="+mn-ea"/>
                <a:cs typeface="+mn-cs"/>
              </a:rPr>
              <a:t>委派工作、了解每位成員職責、及確保每位成員都可以有條理地安排工作，以達成目標</a:t>
            </a:r>
            <a:r>
              <a:rPr lang="en-US" altLang="zh-TW" baseline="0"/>
              <a:t>)</a:t>
            </a:r>
            <a:endParaRPr lang="en-US" altLang="zh-TW"/>
          </a:p>
          <a:p>
            <a:endParaRPr lang="en-US" altLang="zh-TW" baseline="0"/>
          </a:p>
          <a:p>
            <a:r>
              <a:rPr lang="en-US" altLang="zh-TW" baseline="0"/>
              <a:t>Communication (e.g., Gave constructive feedback? Active listening?) </a:t>
            </a:r>
          </a:p>
          <a:p>
            <a:r>
              <a:rPr lang="zh-TW" altLang="en-US" baseline="0"/>
              <a:t>溝通 </a:t>
            </a:r>
            <a:r>
              <a:rPr lang="en-US" altLang="zh-TW" baseline="0"/>
              <a:t>(e.g., </a:t>
            </a:r>
            <a:r>
              <a:rPr lang="zh-TW" altLang="en-US" baseline="0"/>
              <a:t>有給予有建設性的意見</a:t>
            </a:r>
            <a:r>
              <a:rPr lang="en-US" altLang="zh-TW" baseline="0"/>
              <a:t>? </a:t>
            </a:r>
            <a:r>
              <a:rPr lang="zh-TW" altLang="en-US" baseline="0"/>
              <a:t>有準確聆聽</a:t>
            </a:r>
            <a:r>
              <a:rPr lang="en-US" altLang="zh-TW" baseline="0"/>
              <a:t>?) </a:t>
            </a:r>
          </a:p>
          <a:p>
            <a:endParaRPr lang="en-US" altLang="zh-TW" baseline="0"/>
          </a:p>
          <a:p>
            <a:r>
              <a:rPr lang="en-US" altLang="zh-TW" baseline="0"/>
              <a:t>Commitment to the Project? (e.g., Extra meeting to do this project?)</a:t>
            </a:r>
          </a:p>
          <a:p>
            <a:r>
              <a:rPr lang="zh-TW" altLang="en-US" baseline="0"/>
              <a:t>對項目投入</a:t>
            </a:r>
            <a:r>
              <a:rPr lang="en-US" altLang="zh-TW" baseline="0"/>
              <a:t>? (e.g., </a:t>
            </a:r>
            <a:r>
              <a:rPr lang="zh-TW" altLang="en-US" baseline="0"/>
              <a:t>有開額外的會議以處理預計之外的事情</a:t>
            </a:r>
            <a:r>
              <a:rPr lang="en-US" altLang="zh-TW" baseline="0"/>
              <a:t>?)</a:t>
            </a:r>
          </a:p>
          <a:p>
            <a:endParaRPr lang="en-US" altLang="zh-TW" baseline="0"/>
          </a:p>
          <a:p>
            <a:r>
              <a:rPr lang="en-US" altLang="zh-TW" baseline="0"/>
              <a:t>Supporting Others (e.g., Offered help to teammates? Comforted teammates?)</a:t>
            </a:r>
          </a:p>
          <a:p>
            <a:r>
              <a:rPr lang="zh-TW" altLang="en-US" baseline="0"/>
              <a:t>互相支持 </a:t>
            </a:r>
            <a:r>
              <a:rPr lang="en-US" altLang="zh-TW" baseline="0"/>
              <a:t>(e.g., </a:t>
            </a:r>
            <a:r>
              <a:rPr lang="zh-TW" altLang="en-US" baseline="0"/>
              <a:t>幫助組員</a:t>
            </a:r>
            <a:r>
              <a:rPr lang="en-US" altLang="zh-TW" baseline="0"/>
              <a:t>? </a:t>
            </a:r>
            <a:r>
              <a:rPr lang="zh-TW" altLang="en-US" baseline="0"/>
              <a:t>慰問組員</a:t>
            </a:r>
            <a:r>
              <a:rPr lang="en-US" altLang="zh-TW" baseline="0"/>
              <a:t>?) </a:t>
            </a:r>
          </a:p>
          <a:p>
            <a:endParaRPr lang="en-US" altLang="zh-TW" baseline="0"/>
          </a:p>
          <a:p>
            <a:r>
              <a:rPr lang="en-US" altLang="zh-TW" baseline="0"/>
              <a:t>Conflict Resolution (e.g., Offered solutions to conflicts?) (pls input NA if no conflict)</a:t>
            </a:r>
          </a:p>
          <a:p>
            <a:r>
              <a:rPr lang="zh-TW" altLang="en-US" baseline="0"/>
              <a:t>衝突處理 </a:t>
            </a:r>
            <a:r>
              <a:rPr lang="en-US" altLang="zh-TW" baseline="0"/>
              <a:t>(e.g., </a:t>
            </a:r>
            <a:r>
              <a:rPr lang="zh-TW" altLang="en-US" baseline="0"/>
              <a:t>就衝突提供了解決方法</a:t>
            </a:r>
            <a:r>
              <a:rPr lang="en-US" altLang="zh-TW" baseline="0"/>
              <a:t>?) (</a:t>
            </a:r>
            <a:r>
              <a:rPr lang="zh-TW" altLang="en-US" baseline="0"/>
              <a:t>如整個項目過程中沒衝突</a:t>
            </a:r>
            <a:r>
              <a:rPr lang="en-US" altLang="zh-TW" baseline="0"/>
              <a:t>, </a:t>
            </a:r>
            <a:r>
              <a:rPr lang="zh-TW" altLang="en-US" baseline="0"/>
              <a:t>請輸入 </a:t>
            </a:r>
            <a:r>
              <a:rPr lang="en-US" altLang="zh-TW" baseline="0"/>
              <a:t>NA &lt;i.e., Not Available </a:t>
            </a:r>
            <a:r>
              <a:rPr lang="zh-TW" altLang="en-US" baseline="0"/>
              <a:t>不適用</a:t>
            </a:r>
            <a:r>
              <a:rPr lang="en-US" altLang="zh-TW" baseline="0"/>
              <a:t>&gt; )</a:t>
            </a:r>
          </a:p>
          <a:p>
            <a:endParaRPr lang="en-US" altLang="zh-TW" baseline="0"/>
          </a:p>
          <a:p>
            <a:r>
              <a:rPr lang="en-US" altLang="zh-TW" baseline="0"/>
              <a:t>Other area: ____________ (pls input NA if no other area) </a:t>
            </a:r>
          </a:p>
          <a:p>
            <a:r>
              <a:rPr lang="zh-TW" altLang="en-US" baseline="0"/>
              <a:t>其他範疇</a:t>
            </a:r>
            <a:r>
              <a:rPr lang="en-US" altLang="zh-TW" baseline="0"/>
              <a:t>: ______________(</a:t>
            </a:r>
            <a:r>
              <a:rPr lang="zh-TW" altLang="en-US" baseline="0"/>
              <a:t>如沒有</a:t>
            </a:r>
            <a:r>
              <a:rPr lang="en-US" altLang="zh-TW" baseline="0"/>
              <a:t>, </a:t>
            </a:r>
            <a:r>
              <a:rPr lang="zh-TW" altLang="en-US" baseline="0"/>
              <a:t>請輸入 </a:t>
            </a:r>
            <a:r>
              <a:rPr lang="en-US" altLang="zh-TW" baseline="0"/>
              <a:t>NA)</a:t>
            </a:r>
            <a:endParaRPr lang="zh-HK"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51</a:t>
            </a:fld>
            <a:endParaRPr lang="zh-HK" altLang="en-US"/>
          </a:p>
        </p:txBody>
      </p:sp>
    </p:spTree>
    <p:extLst>
      <p:ext uri="{BB962C8B-B14F-4D97-AF65-F5344CB8AC3E}">
        <p14:creationId xmlns:p14="http://schemas.microsoft.com/office/powerpoint/2010/main" val="2482982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altLang="zh-TW" sz="1200" b="1" baseline="0">
                <a:sym typeface="Wingdings" panose="05000000000000000000" pitchFamily="2" charset="2"/>
              </a:rPr>
              <a:t>7. Individual </a:t>
            </a:r>
            <a:r>
              <a:rPr lang="en-HK" altLang="zh-TW" sz="1200" b="1"/>
              <a:t>Performance </a:t>
            </a:r>
            <a:r>
              <a:rPr lang="zh-TW" altLang="en-US" sz="1200" b="1"/>
              <a:t>個人表現</a:t>
            </a:r>
            <a:endParaRPr lang="zh-HK" altLang="zh-TW" sz="1200" b="1"/>
          </a:p>
          <a:p>
            <a:pPr marL="0" indent="0">
              <a:lnSpc>
                <a:spcPct val="120000"/>
              </a:lnSpc>
              <a:buNone/>
            </a:pPr>
            <a:endParaRPr lang="en-US" altLang="zh-HK" sz="1200"/>
          </a:p>
          <a:p>
            <a:pPr marL="0" indent="0">
              <a:lnSpc>
                <a:spcPct val="120000"/>
              </a:lnSpc>
              <a:buNone/>
            </a:pPr>
            <a:r>
              <a:rPr lang="en-US" altLang="zh-HK" sz="1200"/>
              <a:t>7.2 Identify your own </a:t>
            </a:r>
            <a:r>
              <a:rPr lang="en-US" altLang="zh-HK" sz="1200" u="sng"/>
              <a:t>strength</a:t>
            </a:r>
            <a:r>
              <a:rPr lang="en-US" altLang="zh-HK" sz="1200"/>
              <a:t> in the radar graph and explain with </a:t>
            </a:r>
            <a:r>
              <a:rPr lang="en-US" altLang="zh-HK" sz="1200" u="sng"/>
              <a:t>a detailed example</a:t>
            </a:r>
            <a:r>
              <a:rPr lang="en-US" altLang="zh-HK" sz="1200"/>
              <a:t> throughout the project. (5%)</a:t>
            </a:r>
            <a:endParaRPr lang="en-HK" altLang="zh-TW" sz="1200"/>
          </a:p>
          <a:p>
            <a:r>
              <a:rPr lang="en-US" altLang="zh-HK"/>
              <a:t>      </a:t>
            </a:r>
            <a:r>
              <a:rPr lang="zh-TW" altLang="en-US"/>
              <a:t>在雷達圖中展示出你的強項</a:t>
            </a:r>
            <a:r>
              <a:rPr lang="en-US" altLang="zh-TW"/>
              <a:t>, </a:t>
            </a:r>
            <a:r>
              <a:rPr lang="zh-TW" altLang="en-US"/>
              <a:t>並以項目過程中一個詳細的例子說明你的強項。</a:t>
            </a:r>
            <a:endParaRPr lang="zh-HK"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52</a:t>
            </a:fld>
            <a:endParaRPr lang="zh-HK" altLang="en-US"/>
          </a:p>
        </p:txBody>
      </p:sp>
    </p:spTree>
    <p:extLst>
      <p:ext uri="{BB962C8B-B14F-4D97-AF65-F5344CB8AC3E}">
        <p14:creationId xmlns:p14="http://schemas.microsoft.com/office/powerpoint/2010/main" val="1836205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baseline="0">
                <a:sym typeface="Wingdings" panose="05000000000000000000" pitchFamily="2" charset="2"/>
              </a:rPr>
              <a:t>7. Individual </a:t>
            </a:r>
            <a:r>
              <a:rPr lang="en-HK" altLang="zh-TW" sz="1200" b="1"/>
              <a:t>Performance </a:t>
            </a:r>
            <a:r>
              <a:rPr lang="zh-TW" altLang="en-US" sz="1200" b="1"/>
              <a:t>個人表現</a:t>
            </a:r>
            <a:endParaRPr lang="en-US" altLang="zh-TW" sz="1200" b="1"/>
          </a:p>
          <a:p>
            <a:endParaRPr lang="zh-HK" altLang="zh-TW" sz="1200" b="1"/>
          </a:p>
          <a:p>
            <a:pPr marL="0" indent="0">
              <a:lnSpc>
                <a:spcPct val="120000"/>
              </a:lnSpc>
              <a:buNone/>
            </a:pPr>
            <a:r>
              <a:rPr lang="en-US" altLang="zh-HK" sz="1200"/>
              <a:t>7.3 Identify your own </a:t>
            </a:r>
            <a:r>
              <a:rPr lang="en-US" altLang="zh-HK" sz="1200" u="sng"/>
              <a:t>weakness</a:t>
            </a:r>
            <a:r>
              <a:rPr lang="en-US" altLang="zh-HK" sz="1200"/>
              <a:t> in the radar graph and explain with </a:t>
            </a:r>
            <a:r>
              <a:rPr lang="en-US" altLang="zh-HK" sz="1200" u="sng"/>
              <a:t>a detailed example</a:t>
            </a:r>
            <a:r>
              <a:rPr lang="en-US" altLang="zh-HK" sz="1200"/>
              <a:t> throughout the project. (5%)</a:t>
            </a:r>
          </a:p>
          <a:p>
            <a:pPr marL="0" marR="0" lvl="0" indent="0" algn="l" defTabSz="914400" rtl="0" eaLnBrk="1" fontAlgn="auto" latinLnBrk="0" hangingPunct="1">
              <a:lnSpc>
                <a:spcPct val="120000"/>
              </a:lnSpc>
              <a:spcBef>
                <a:spcPts val="0"/>
              </a:spcBef>
              <a:spcAft>
                <a:spcPts val="0"/>
              </a:spcAft>
              <a:buClrTx/>
              <a:buSzTx/>
              <a:buFontTx/>
              <a:buNone/>
              <a:tabLst/>
              <a:defRPr/>
            </a:pPr>
            <a:r>
              <a:rPr lang="zh-TW" altLang="en-US"/>
              <a:t>      在雷達圖中展示出你的弱項</a:t>
            </a:r>
            <a:r>
              <a:rPr lang="en-US" altLang="zh-TW"/>
              <a:t>, </a:t>
            </a:r>
            <a:r>
              <a:rPr lang="zh-TW" altLang="en-US"/>
              <a:t>並以項目過程中一個詳細的例子說明你的弱項。</a:t>
            </a:r>
            <a:endParaRPr lang="zh-HK" altLang="en-US"/>
          </a:p>
          <a:p>
            <a:pPr marL="0" indent="0">
              <a:lnSpc>
                <a:spcPct val="120000"/>
              </a:lnSpc>
              <a:buNone/>
            </a:pPr>
            <a:endParaRPr lang="en-HK" altLang="zh-TW" sz="1200"/>
          </a:p>
          <a:p>
            <a:endParaRPr lang="zh-HK"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53</a:t>
            </a:fld>
            <a:endParaRPr lang="zh-HK" altLang="en-US"/>
          </a:p>
        </p:txBody>
      </p:sp>
    </p:spTree>
    <p:extLst>
      <p:ext uri="{BB962C8B-B14F-4D97-AF65-F5344CB8AC3E}">
        <p14:creationId xmlns:p14="http://schemas.microsoft.com/office/powerpoint/2010/main" val="9454813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HK" altLang="zh-TW" b="1"/>
              <a:t>6.</a:t>
            </a:r>
            <a:r>
              <a:rPr lang="zh-TW" altLang="zh-HK" b="1"/>
              <a:t> </a:t>
            </a:r>
            <a:r>
              <a:rPr lang="en-US" altLang="zh-HK" b="1"/>
              <a:t>Self-reflection on social awareness </a:t>
            </a:r>
            <a:r>
              <a:rPr lang="zh-TW" altLang="en-US" b="1"/>
              <a:t>自己對社會意識的反思</a:t>
            </a:r>
            <a:r>
              <a:rPr lang="en-US" altLang="zh-HK" b="1"/>
              <a:t>(5%) </a:t>
            </a:r>
          </a:p>
          <a:p>
            <a:pPr marL="0" indent="0">
              <a:buNone/>
            </a:pPr>
            <a:endParaRPr lang="en-US" altLang="zh-HK" b="1"/>
          </a:p>
          <a:p>
            <a:pPr marL="0" indent="0">
              <a:lnSpc>
                <a:spcPct val="120000"/>
              </a:lnSpc>
              <a:buNone/>
            </a:pPr>
            <a:r>
              <a:rPr lang="en-US" altLang="zh-HK" sz="1200"/>
              <a:t>6.1  What is your </a:t>
            </a:r>
            <a:r>
              <a:rPr lang="en-US" altLang="zh-HK" sz="1200" u="sng"/>
              <a:t>new insight</a:t>
            </a:r>
            <a:r>
              <a:rPr lang="en-US" altLang="zh-HK" sz="1200"/>
              <a:t> on the </a:t>
            </a:r>
            <a:r>
              <a:rPr lang="en-US" altLang="zh-HK" sz="1200" u="sng"/>
              <a:t>community problem / SDG</a:t>
            </a:r>
            <a:r>
              <a:rPr lang="en-US" altLang="zh-HK" sz="1200"/>
              <a:t> after studying the selected topic and after completion of the project? </a:t>
            </a:r>
          </a:p>
          <a:p>
            <a:pPr marL="0" indent="0">
              <a:lnSpc>
                <a:spcPct val="120000"/>
              </a:lnSpc>
              <a:buNone/>
            </a:pPr>
            <a:r>
              <a:rPr lang="en-US" altLang="zh-HK" sz="1200"/>
              <a:t>       </a:t>
            </a:r>
            <a:r>
              <a:rPr lang="zh-TW" altLang="en-US" sz="1200"/>
              <a:t>在學習你所揀選的題目和完成了此項目之後</a:t>
            </a:r>
            <a:r>
              <a:rPr lang="en-US" altLang="zh-TW" sz="1200"/>
              <a:t>, </a:t>
            </a:r>
            <a:r>
              <a:rPr lang="zh-TW" altLang="en-US" sz="1200"/>
              <a:t>你對於有關的社區問題 </a:t>
            </a:r>
            <a:r>
              <a:rPr lang="en-US" altLang="zh-TW" sz="1200"/>
              <a:t>/ SDG</a:t>
            </a:r>
            <a:r>
              <a:rPr lang="en-US" altLang="zh-TW" sz="1200" baseline="0"/>
              <a:t> (</a:t>
            </a:r>
            <a:r>
              <a:rPr lang="zh-TW" altLang="en-US" sz="1200" baseline="0"/>
              <a:t>可持續發展目標</a:t>
            </a:r>
            <a:r>
              <a:rPr lang="en-US" altLang="zh-TW" sz="1200" baseline="0"/>
              <a:t>) </a:t>
            </a:r>
            <a:r>
              <a:rPr lang="zh-TW" altLang="en-US" sz="1200" baseline="0"/>
              <a:t>有何啟發 </a:t>
            </a:r>
            <a:r>
              <a:rPr lang="en-US" altLang="zh-TW" sz="1200" baseline="0"/>
              <a:t>(i.e.</a:t>
            </a:r>
            <a:r>
              <a:rPr lang="zh-TW" altLang="en-US" sz="1200" baseline="0"/>
              <a:t>新的看法</a:t>
            </a:r>
            <a:r>
              <a:rPr lang="en-US" altLang="zh-TW" sz="1200" baseline="0"/>
              <a:t>)?</a:t>
            </a:r>
            <a:endParaRPr lang="en-US" altLang="zh-HK" sz="1200"/>
          </a:p>
          <a:p>
            <a:pPr marL="0" indent="0">
              <a:lnSpc>
                <a:spcPct val="120000"/>
              </a:lnSpc>
              <a:buNone/>
            </a:pPr>
            <a:endParaRPr lang="en-US" altLang="zh-HK"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200"/>
              <a:t>6.2  From </a:t>
            </a:r>
            <a:r>
              <a:rPr lang="en-US" altLang="zh-HK" sz="1200" u="sng"/>
              <a:t>which piece of information / outcome </a:t>
            </a:r>
            <a:r>
              <a:rPr lang="en-US" altLang="zh-HK" sz="1200"/>
              <a:t>of the project that you have the above new insight?</a:t>
            </a:r>
            <a:r>
              <a:rPr lang="en-HK" altLang="zh-HK" sz="1200" b="1"/>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altLang="zh-HK" sz="1200" b="1"/>
              <a:t>       </a:t>
            </a:r>
            <a:r>
              <a:rPr lang="zh-TW" altLang="en-US" sz="1200" b="0"/>
              <a:t>從項目中的什麼資料</a:t>
            </a:r>
            <a:r>
              <a:rPr lang="en-US" altLang="zh-TW" sz="1200" b="0"/>
              <a:t>/ </a:t>
            </a:r>
            <a:r>
              <a:rPr lang="zh-TW" altLang="en-US" sz="1200" b="0"/>
              <a:t>成果 </a:t>
            </a:r>
            <a:r>
              <a:rPr lang="en-US" altLang="zh-TW" sz="1200" b="0"/>
              <a:t>(</a:t>
            </a:r>
            <a:r>
              <a:rPr lang="zh-TW" altLang="en-US" sz="1200" b="0"/>
              <a:t>例如問卷調查結果</a:t>
            </a:r>
            <a:r>
              <a:rPr lang="en-US" altLang="zh-TW" sz="1200" b="0"/>
              <a:t>) </a:t>
            </a:r>
            <a:r>
              <a:rPr lang="zh-TW" altLang="en-US" sz="1200" b="0"/>
              <a:t>令你有以上啟發</a:t>
            </a:r>
            <a:r>
              <a:rPr lang="en-US" altLang="zh-TW" sz="1200" b="0"/>
              <a:t>?</a:t>
            </a:r>
            <a:endParaRPr lang="en-HK" altLang="zh-HK" sz="1200" b="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200" b="1" baseline="0"/>
              <a:t>        </a:t>
            </a:r>
            <a:endParaRPr lang="en-HK" altLang="zh-HK" sz="1200"/>
          </a:p>
          <a:p>
            <a:endParaRPr lang="zh-HK"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55</a:t>
            </a:fld>
            <a:endParaRPr lang="zh-HK" altLang="en-US"/>
          </a:p>
        </p:txBody>
      </p:sp>
    </p:spTree>
    <p:extLst>
      <p:ext uri="{BB962C8B-B14F-4D97-AF65-F5344CB8AC3E}">
        <p14:creationId xmlns:p14="http://schemas.microsoft.com/office/powerpoint/2010/main" val="20368938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a:t>Please</a:t>
            </a:r>
            <a:r>
              <a:rPr lang="en-US" altLang="zh-TW" b="1" baseline="0"/>
              <a:t> right </a:t>
            </a:r>
            <a:r>
              <a:rPr lang="en-US" altLang="zh-TW" b="1"/>
              <a:t>click the graph</a:t>
            </a:r>
            <a:r>
              <a:rPr lang="en-US" altLang="zh-TW" b="1" baseline="0"/>
              <a:t> </a:t>
            </a:r>
            <a:r>
              <a:rPr lang="en-US" altLang="zh-TW" b="1" baseline="0">
                <a:sym typeface="Wingdings" panose="05000000000000000000" pitchFamily="2" charset="2"/>
              </a:rPr>
              <a:t> Edit Information  Edit Information in Excel  Enter your Mark in the Excel table</a:t>
            </a:r>
          </a:p>
          <a:p>
            <a:r>
              <a:rPr lang="zh-TW" altLang="en-US" b="1" baseline="0">
                <a:sym typeface="Wingdings" panose="05000000000000000000" pitchFamily="2" charset="2"/>
              </a:rPr>
              <a:t>右</a:t>
            </a:r>
            <a:r>
              <a:rPr lang="en-US" altLang="zh-TW" b="1" baseline="0">
                <a:sym typeface="Wingdings" panose="05000000000000000000" pitchFamily="2" charset="2"/>
              </a:rPr>
              <a:t>click</a:t>
            </a:r>
            <a:r>
              <a:rPr lang="zh-TW" altLang="en-US" b="1" baseline="0">
                <a:sym typeface="Wingdings" panose="05000000000000000000" pitchFamily="2" charset="2"/>
              </a:rPr>
              <a:t>此圖</a:t>
            </a:r>
            <a:r>
              <a:rPr lang="en-US" altLang="zh-TW" b="1" baseline="0">
                <a:sym typeface="Wingdings" panose="05000000000000000000" pitchFamily="2" charset="2"/>
              </a:rPr>
              <a:t>  </a:t>
            </a:r>
            <a:r>
              <a:rPr lang="zh-TW" altLang="en-US" b="1" baseline="0">
                <a:sym typeface="Wingdings" panose="05000000000000000000" pitchFamily="2" charset="2"/>
              </a:rPr>
              <a:t>編輯資料 </a:t>
            </a:r>
            <a:r>
              <a:rPr lang="en-US" altLang="zh-TW" b="1" baseline="0">
                <a:sym typeface="Wingdings" panose="05000000000000000000" pitchFamily="2" charset="2"/>
              </a:rPr>
              <a:t> </a:t>
            </a:r>
            <a:r>
              <a:rPr lang="zh-TW" altLang="en-US" b="1" baseline="0">
                <a:sym typeface="Wingdings" panose="05000000000000000000" pitchFamily="2" charset="2"/>
              </a:rPr>
              <a:t>在</a:t>
            </a:r>
            <a:r>
              <a:rPr lang="en-US" altLang="zh-TW" b="1" baseline="0">
                <a:sym typeface="Wingdings" panose="05000000000000000000" pitchFamily="2" charset="2"/>
              </a:rPr>
              <a:t>Excel</a:t>
            </a:r>
            <a:r>
              <a:rPr lang="zh-TW" altLang="en-US" b="1" baseline="0">
                <a:sym typeface="Wingdings" panose="05000000000000000000" pitchFamily="2" charset="2"/>
              </a:rPr>
              <a:t>中編輯資料 </a:t>
            </a:r>
            <a:r>
              <a:rPr lang="en-US" altLang="zh-TW" b="1" baseline="0">
                <a:sym typeface="Wingdings" panose="05000000000000000000" pitchFamily="2" charset="2"/>
              </a:rPr>
              <a:t> </a:t>
            </a:r>
            <a:r>
              <a:rPr lang="zh-TW" altLang="en-US" b="1" baseline="0">
                <a:sym typeface="Wingdings" panose="05000000000000000000" pitchFamily="2" charset="2"/>
              </a:rPr>
              <a:t>於</a:t>
            </a:r>
            <a:r>
              <a:rPr lang="en-US" altLang="zh-TW" b="1" baseline="0">
                <a:sym typeface="Wingdings" panose="05000000000000000000" pitchFamily="2" charset="2"/>
              </a:rPr>
              <a:t>Excel</a:t>
            </a:r>
            <a:r>
              <a:rPr lang="zh-TW" altLang="en-US" b="1" baseline="0">
                <a:sym typeface="Wingdings" panose="05000000000000000000" pitchFamily="2" charset="2"/>
              </a:rPr>
              <a:t>表輸入你的表現分數</a:t>
            </a:r>
            <a:r>
              <a:rPr lang="en-US" altLang="zh-TW" b="1" baseline="0">
                <a:sym typeface="Wingdings" panose="05000000000000000000" pitchFamily="2" charset="2"/>
              </a:rPr>
              <a:t>(My mark)</a:t>
            </a:r>
          </a:p>
          <a:p>
            <a:endParaRPr lang="en-US" altLang="zh-HK"/>
          </a:p>
          <a:p>
            <a:r>
              <a:rPr lang="en-US" altLang="zh-TW" sz="2000" b="1" baseline="0">
                <a:sym typeface="Wingdings" panose="05000000000000000000" pitchFamily="2" charset="2"/>
              </a:rPr>
              <a:t>7. Individual </a:t>
            </a:r>
            <a:r>
              <a:rPr lang="en-HK" altLang="zh-TW" sz="2000" b="1"/>
              <a:t>Performance </a:t>
            </a:r>
            <a:r>
              <a:rPr lang="zh-TW" altLang="en-US" sz="2000" b="1"/>
              <a:t>個人表現</a:t>
            </a:r>
            <a:endParaRPr lang="zh-HK" altLang="zh-TW" sz="2000" b="1"/>
          </a:p>
          <a:p>
            <a:endParaRPr lang="zh-TW" altLang="en-US"/>
          </a:p>
          <a:p>
            <a:r>
              <a:rPr lang="en-US" altLang="zh-HK" sz="1200" kern="100">
                <a:latin typeface="Calibri" panose="020F0502020204030204" pitchFamily="34" charset="0"/>
                <a:cs typeface="Times New Roman" panose="02020603050405020304" pitchFamily="18" charset="0"/>
              </a:rPr>
              <a:t>7.1 How was </a:t>
            </a:r>
            <a:r>
              <a:rPr lang="en-US" altLang="zh-HK" sz="1200" u="sng" kern="100">
                <a:latin typeface="Calibri" panose="020F0502020204030204" pitchFamily="34" charset="0"/>
                <a:cs typeface="Times New Roman" panose="02020603050405020304" pitchFamily="18" charset="0"/>
              </a:rPr>
              <a:t>your own performance </a:t>
            </a:r>
            <a:r>
              <a:rPr lang="en-US" altLang="zh-HK" sz="1200" kern="100">
                <a:latin typeface="Calibri" panose="020F0502020204030204" pitchFamily="34" charset="0"/>
                <a:cs typeface="Times New Roman" panose="02020603050405020304" pitchFamily="18" charset="0"/>
              </a:rPr>
              <a:t>in terms of </a:t>
            </a:r>
            <a:r>
              <a:rPr lang="en-US" altLang="zh-HK" sz="1200" u="sng" kern="100">
                <a:latin typeface="Calibri" panose="020F0502020204030204" pitchFamily="34" charset="0"/>
                <a:cs typeface="Times New Roman" panose="02020603050405020304" pitchFamily="18" charset="0"/>
              </a:rPr>
              <a:t>collaboration skill(s)</a:t>
            </a:r>
            <a:r>
              <a:rPr lang="en-US" altLang="zh-HK" sz="1200" kern="100">
                <a:latin typeface="Calibri" panose="020F0502020204030204" pitchFamily="34" charset="0"/>
                <a:cs typeface="Times New Roman" panose="02020603050405020304" pitchFamily="18" charset="0"/>
              </a:rPr>
              <a:t>? (Please use the </a:t>
            </a:r>
            <a:r>
              <a:rPr lang="en-US" altLang="zh-HK" sz="1200" kern="100">
                <a:solidFill>
                  <a:srgbClr val="FF0000"/>
                </a:solidFill>
                <a:latin typeface="Calibri" panose="020F0502020204030204" pitchFamily="34" charset="0"/>
                <a:cs typeface="Times New Roman" panose="02020603050405020304" pitchFamily="18" charset="0"/>
              </a:rPr>
              <a:t>radar graph </a:t>
            </a:r>
            <a:r>
              <a:rPr lang="en-US" altLang="zh-HK" sz="1200" kern="100">
                <a:latin typeface="Calibri" panose="020F0502020204030204" pitchFamily="34" charset="0"/>
                <a:cs typeface="Times New Roman" panose="02020603050405020304" pitchFamily="18" charset="0"/>
              </a:rPr>
              <a:t>below</a:t>
            </a:r>
            <a:r>
              <a:rPr lang="en-US" altLang="zh-HK" sz="1200" kern="100">
                <a:solidFill>
                  <a:srgbClr val="FF0000"/>
                </a:solidFill>
                <a:latin typeface="Calibri" panose="020F0502020204030204" pitchFamily="34" charset="0"/>
                <a:cs typeface="Times New Roman" panose="02020603050405020304" pitchFamily="18" charset="0"/>
              </a:rPr>
              <a:t> </a:t>
            </a:r>
            <a:r>
              <a:rPr lang="en-US" altLang="zh-HK" sz="1200" kern="100">
                <a:latin typeface="Calibri" panose="020F0502020204030204" pitchFamily="34" charset="0"/>
                <a:cs typeface="Times New Roman" panose="02020603050405020304" pitchFamily="18" charset="0"/>
              </a:rPr>
              <a:t>to show your own performance and </a:t>
            </a:r>
            <a:r>
              <a:rPr lang="en-US" altLang="zh-HK" sz="1200" u="sng" kern="100">
                <a:latin typeface="Calibri" panose="020F0502020204030204" pitchFamily="34" charset="0"/>
                <a:cs typeface="Times New Roman" panose="02020603050405020304" pitchFamily="18" charset="0"/>
              </a:rPr>
              <a:t>answer questions in next two slides</a:t>
            </a:r>
            <a:r>
              <a:rPr lang="en-US" altLang="zh-HK" sz="1200" kern="100">
                <a:latin typeface="Calibri" panose="020F0502020204030204" pitchFamily="34" charset="0"/>
                <a:cs typeface="Times New Roman" panose="02020603050405020304" pitchFamily="18" charset="0"/>
              </a:rPr>
              <a:t>) </a:t>
            </a:r>
            <a:r>
              <a:rPr lang="zh-TW" altLang="en-US" kern="100">
                <a:latin typeface="Calibri" panose="020F0502020204030204" pitchFamily="34" charset="0"/>
                <a:cs typeface="Times New Roman" panose="02020603050405020304" pitchFamily="18" charset="0"/>
              </a:rPr>
              <a:t>就與人合作技巧而言</a:t>
            </a:r>
            <a:r>
              <a:rPr lang="en-US" altLang="zh-TW" kern="100">
                <a:latin typeface="Calibri" panose="020F0502020204030204" pitchFamily="34" charset="0"/>
                <a:cs typeface="Times New Roman" panose="02020603050405020304" pitchFamily="18" charset="0"/>
              </a:rPr>
              <a:t>, </a:t>
            </a:r>
            <a:r>
              <a:rPr lang="zh-TW" altLang="en-US" kern="100">
                <a:latin typeface="Calibri" panose="020F0502020204030204" pitchFamily="34" charset="0"/>
                <a:cs typeface="Times New Roman" panose="02020603050405020304" pitchFamily="18" charset="0"/>
              </a:rPr>
              <a:t>你表現如何</a:t>
            </a:r>
            <a:r>
              <a:rPr lang="en-US" altLang="zh-TW" kern="100">
                <a:latin typeface="Calibri" panose="020F0502020204030204" pitchFamily="34" charset="0"/>
                <a:cs typeface="Times New Roman" panose="02020603050405020304" pitchFamily="18" charset="0"/>
              </a:rPr>
              <a:t>? (</a:t>
            </a:r>
            <a:r>
              <a:rPr lang="zh-TW" altLang="en-US" kern="100">
                <a:latin typeface="Calibri" panose="020F0502020204030204" pitchFamily="34" charset="0"/>
                <a:cs typeface="Times New Roman" panose="02020603050405020304" pitchFamily="18" charset="0"/>
              </a:rPr>
              <a:t>請以此雷達圖展示你的個人表現以及於下兩頁 </a:t>
            </a:r>
            <a:r>
              <a:rPr lang="en-US" altLang="zh-TW" kern="100">
                <a:latin typeface="Calibri" panose="020F0502020204030204" pitchFamily="34" charset="0"/>
                <a:cs typeface="Times New Roman" panose="02020603050405020304" pitchFamily="18" charset="0"/>
              </a:rPr>
              <a:t>PPT </a:t>
            </a:r>
            <a:r>
              <a:rPr lang="zh-TW" altLang="en-US" kern="100">
                <a:latin typeface="Calibri" panose="020F0502020204030204" pitchFamily="34" charset="0"/>
                <a:cs typeface="Times New Roman" panose="02020603050405020304" pitchFamily="18" charset="0"/>
              </a:rPr>
              <a:t>作答問題</a:t>
            </a:r>
            <a:r>
              <a:rPr lang="en-US" altLang="zh-TW" kern="100">
                <a:latin typeface="Calibri" panose="020F0502020204030204" pitchFamily="34" charset="0"/>
                <a:cs typeface="Times New Roman" panose="02020603050405020304" pitchFamily="18" charset="0"/>
              </a:rPr>
              <a:t>)</a:t>
            </a:r>
            <a:endParaRPr lang="en-US" altLang="zh-HK" kern="100">
              <a:latin typeface="Calibri" panose="020F0502020204030204" pitchFamily="34" charset="0"/>
              <a:cs typeface="Times New Roman" panose="02020603050405020304" pitchFamily="18" charset="0"/>
            </a:endParaRPr>
          </a:p>
          <a:p>
            <a:r>
              <a:rPr lang="en-US" altLang="zh-HK" kern="100">
                <a:latin typeface="Calibri" panose="020F0502020204030204" pitchFamily="34" charset="0"/>
                <a:cs typeface="Times New Roman" panose="02020603050405020304" pitchFamily="18" charset="0"/>
              </a:rPr>
              <a:t>      </a:t>
            </a:r>
            <a:endParaRPr lang="en-US" altLang="zh-HK"/>
          </a:p>
          <a:p>
            <a:r>
              <a:rPr lang="en-HK" sz="1200" kern="1200">
                <a:solidFill>
                  <a:schemeClr val="tx1"/>
                </a:solidFill>
                <a:effectLst/>
                <a:latin typeface="+mn-lt"/>
                <a:ea typeface="+mn-ea"/>
                <a:cs typeface="+mn-cs"/>
              </a:rPr>
              <a:t>Organization skill (e.g. able to delegate workload, take care of their responsibilities, and keep themselves organized)</a:t>
            </a:r>
          </a:p>
          <a:p>
            <a:r>
              <a:rPr lang="zh-TW" altLang="en-US"/>
              <a:t>組織能力</a:t>
            </a:r>
            <a:r>
              <a:rPr lang="en-US" altLang="zh-TW"/>
              <a:t>(e.g.,</a:t>
            </a:r>
            <a:r>
              <a:rPr lang="en-US" altLang="zh-TW" baseline="0"/>
              <a:t> </a:t>
            </a:r>
            <a:r>
              <a:rPr lang="zh-TW" altLang="en-US" sz="1200" b="0" i="0" kern="1200">
                <a:solidFill>
                  <a:schemeClr val="tx1"/>
                </a:solidFill>
                <a:effectLst/>
                <a:latin typeface="+mn-lt"/>
                <a:ea typeface="+mn-ea"/>
                <a:cs typeface="+mn-cs"/>
              </a:rPr>
              <a:t>委派工作、了解每位成員職責、及確保每位成員都可以有條理地安排工作，以達成目標</a:t>
            </a:r>
            <a:r>
              <a:rPr lang="en-US" altLang="zh-TW" baseline="0"/>
              <a:t>)</a:t>
            </a:r>
            <a:endParaRPr lang="en-US" altLang="zh-TW"/>
          </a:p>
          <a:p>
            <a:endParaRPr lang="en-US" altLang="zh-TW" baseline="0"/>
          </a:p>
          <a:p>
            <a:r>
              <a:rPr lang="en-US" altLang="zh-TW" baseline="0"/>
              <a:t>Communication (e.g., Gave constructive feedback? Active listening?) </a:t>
            </a:r>
          </a:p>
          <a:p>
            <a:r>
              <a:rPr lang="zh-TW" altLang="en-US" baseline="0"/>
              <a:t>溝通 </a:t>
            </a:r>
            <a:r>
              <a:rPr lang="en-US" altLang="zh-TW" baseline="0"/>
              <a:t>(e.g., </a:t>
            </a:r>
            <a:r>
              <a:rPr lang="zh-TW" altLang="en-US" baseline="0"/>
              <a:t>有給予有建設性的意見</a:t>
            </a:r>
            <a:r>
              <a:rPr lang="en-US" altLang="zh-TW" baseline="0"/>
              <a:t>? </a:t>
            </a:r>
            <a:r>
              <a:rPr lang="zh-TW" altLang="en-US" baseline="0"/>
              <a:t>有準確聆聽</a:t>
            </a:r>
            <a:r>
              <a:rPr lang="en-US" altLang="zh-TW" baseline="0"/>
              <a:t>?) </a:t>
            </a:r>
          </a:p>
          <a:p>
            <a:endParaRPr lang="en-US" altLang="zh-TW" baseline="0"/>
          </a:p>
          <a:p>
            <a:r>
              <a:rPr lang="en-US" altLang="zh-TW" baseline="0"/>
              <a:t>Commitment to the Project? (e.g., Extra meeting to do this project?)</a:t>
            </a:r>
          </a:p>
          <a:p>
            <a:r>
              <a:rPr lang="zh-TW" altLang="en-US" baseline="0"/>
              <a:t>對項目投入</a:t>
            </a:r>
            <a:r>
              <a:rPr lang="en-US" altLang="zh-TW" baseline="0"/>
              <a:t>? (e.g., </a:t>
            </a:r>
            <a:r>
              <a:rPr lang="zh-TW" altLang="en-US" baseline="0"/>
              <a:t>有開額外的會議以處理預計之外的事情</a:t>
            </a:r>
            <a:r>
              <a:rPr lang="en-US" altLang="zh-TW" baseline="0"/>
              <a:t>?)</a:t>
            </a:r>
          </a:p>
          <a:p>
            <a:endParaRPr lang="en-US" altLang="zh-TW" baseline="0"/>
          </a:p>
          <a:p>
            <a:r>
              <a:rPr lang="en-US" altLang="zh-TW" baseline="0"/>
              <a:t>Supporting Others (e.g., Offered help to teammates? Comforted teammates?)</a:t>
            </a:r>
          </a:p>
          <a:p>
            <a:r>
              <a:rPr lang="zh-TW" altLang="en-US" baseline="0"/>
              <a:t>互相支持 </a:t>
            </a:r>
            <a:r>
              <a:rPr lang="en-US" altLang="zh-TW" baseline="0"/>
              <a:t>(e.g., </a:t>
            </a:r>
            <a:r>
              <a:rPr lang="zh-TW" altLang="en-US" baseline="0"/>
              <a:t>幫助組員</a:t>
            </a:r>
            <a:r>
              <a:rPr lang="en-US" altLang="zh-TW" baseline="0"/>
              <a:t>? </a:t>
            </a:r>
            <a:r>
              <a:rPr lang="zh-TW" altLang="en-US" baseline="0"/>
              <a:t>慰問組員</a:t>
            </a:r>
            <a:r>
              <a:rPr lang="en-US" altLang="zh-TW" baseline="0"/>
              <a:t>?) </a:t>
            </a:r>
          </a:p>
          <a:p>
            <a:endParaRPr lang="en-US" altLang="zh-TW" baseline="0"/>
          </a:p>
          <a:p>
            <a:r>
              <a:rPr lang="en-US" altLang="zh-TW" baseline="0"/>
              <a:t>Conflict Resolution (e.g., Offered solutions to conflicts?) (pls input NA if no conflict)</a:t>
            </a:r>
          </a:p>
          <a:p>
            <a:r>
              <a:rPr lang="zh-TW" altLang="en-US" baseline="0"/>
              <a:t>衝突處理 </a:t>
            </a:r>
            <a:r>
              <a:rPr lang="en-US" altLang="zh-TW" baseline="0"/>
              <a:t>(e.g., </a:t>
            </a:r>
            <a:r>
              <a:rPr lang="zh-TW" altLang="en-US" baseline="0"/>
              <a:t>就衝突提供了解決方法</a:t>
            </a:r>
            <a:r>
              <a:rPr lang="en-US" altLang="zh-TW" baseline="0"/>
              <a:t>?) (</a:t>
            </a:r>
            <a:r>
              <a:rPr lang="zh-TW" altLang="en-US" baseline="0"/>
              <a:t>如整個項目過程中沒衝突</a:t>
            </a:r>
            <a:r>
              <a:rPr lang="en-US" altLang="zh-TW" baseline="0"/>
              <a:t>, </a:t>
            </a:r>
            <a:r>
              <a:rPr lang="zh-TW" altLang="en-US" baseline="0"/>
              <a:t>請輸入 </a:t>
            </a:r>
            <a:r>
              <a:rPr lang="en-US" altLang="zh-TW" baseline="0"/>
              <a:t>NA &lt;i.e., Not Available </a:t>
            </a:r>
            <a:r>
              <a:rPr lang="zh-TW" altLang="en-US" baseline="0"/>
              <a:t>不適用</a:t>
            </a:r>
            <a:r>
              <a:rPr lang="en-US" altLang="zh-TW" baseline="0"/>
              <a:t>&gt; )</a:t>
            </a:r>
          </a:p>
          <a:p>
            <a:endParaRPr lang="en-US" altLang="zh-TW" baseline="0"/>
          </a:p>
          <a:p>
            <a:r>
              <a:rPr lang="en-US" altLang="zh-TW" baseline="0"/>
              <a:t>Other area: ____________ (pls input NA if no other area) </a:t>
            </a:r>
          </a:p>
          <a:p>
            <a:r>
              <a:rPr lang="zh-TW" altLang="en-US" baseline="0"/>
              <a:t>其他範疇</a:t>
            </a:r>
            <a:r>
              <a:rPr lang="en-US" altLang="zh-TW" baseline="0"/>
              <a:t>: ______________(</a:t>
            </a:r>
            <a:r>
              <a:rPr lang="zh-TW" altLang="en-US" baseline="0"/>
              <a:t>如沒有</a:t>
            </a:r>
            <a:r>
              <a:rPr lang="en-US" altLang="zh-TW" baseline="0"/>
              <a:t>, </a:t>
            </a:r>
            <a:r>
              <a:rPr lang="zh-TW" altLang="en-US" baseline="0"/>
              <a:t>請輸入 </a:t>
            </a:r>
            <a:r>
              <a:rPr lang="en-US" altLang="zh-TW" baseline="0"/>
              <a:t>NA)</a:t>
            </a:r>
            <a:endParaRPr lang="zh-HK"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56</a:t>
            </a:fld>
            <a:endParaRPr lang="zh-HK" altLang="en-US"/>
          </a:p>
        </p:txBody>
      </p:sp>
    </p:spTree>
    <p:extLst>
      <p:ext uri="{BB962C8B-B14F-4D97-AF65-F5344CB8AC3E}">
        <p14:creationId xmlns:p14="http://schemas.microsoft.com/office/powerpoint/2010/main" val="11709939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altLang="zh-TW" sz="1200" b="1" baseline="0">
                <a:sym typeface="Wingdings" panose="05000000000000000000" pitchFamily="2" charset="2"/>
              </a:rPr>
              <a:t>7. Individual </a:t>
            </a:r>
            <a:r>
              <a:rPr lang="en-HK" altLang="zh-TW" sz="1200" b="1"/>
              <a:t>Performance </a:t>
            </a:r>
            <a:r>
              <a:rPr lang="zh-TW" altLang="en-US" sz="1200" b="1"/>
              <a:t>個人表現</a:t>
            </a:r>
            <a:endParaRPr lang="zh-HK" altLang="zh-TW" sz="1200" b="1"/>
          </a:p>
          <a:p>
            <a:pPr marL="0" indent="0">
              <a:lnSpc>
                <a:spcPct val="120000"/>
              </a:lnSpc>
              <a:buNone/>
            </a:pPr>
            <a:endParaRPr lang="en-US" altLang="zh-HK" sz="1200"/>
          </a:p>
          <a:p>
            <a:pPr marL="0" indent="0">
              <a:lnSpc>
                <a:spcPct val="120000"/>
              </a:lnSpc>
              <a:buNone/>
            </a:pPr>
            <a:r>
              <a:rPr lang="en-US" altLang="zh-HK" sz="1200"/>
              <a:t>7.2 Identify your own </a:t>
            </a:r>
            <a:r>
              <a:rPr lang="en-US" altLang="zh-HK" sz="1200" u="sng"/>
              <a:t>strength</a:t>
            </a:r>
            <a:r>
              <a:rPr lang="en-US" altLang="zh-HK" sz="1200"/>
              <a:t> in the radar graph and explain with </a:t>
            </a:r>
            <a:r>
              <a:rPr lang="en-US" altLang="zh-HK" sz="1200" u="sng"/>
              <a:t>a detailed example</a:t>
            </a:r>
            <a:r>
              <a:rPr lang="en-US" altLang="zh-HK" sz="1200"/>
              <a:t> throughout the project. (5%)</a:t>
            </a:r>
            <a:endParaRPr lang="en-HK" altLang="zh-TW" sz="1200"/>
          </a:p>
          <a:p>
            <a:r>
              <a:rPr lang="en-US" altLang="zh-HK"/>
              <a:t>      </a:t>
            </a:r>
            <a:r>
              <a:rPr lang="zh-TW" altLang="en-US"/>
              <a:t>在雷達圖中展示出你的強項</a:t>
            </a:r>
            <a:r>
              <a:rPr lang="en-US" altLang="zh-TW"/>
              <a:t>, </a:t>
            </a:r>
            <a:r>
              <a:rPr lang="zh-TW" altLang="en-US"/>
              <a:t>並以項目過程中一個詳細的例子說明你的強項。</a:t>
            </a:r>
            <a:endParaRPr lang="zh-HK"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57</a:t>
            </a:fld>
            <a:endParaRPr lang="zh-HK" altLang="en-US"/>
          </a:p>
        </p:txBody>
      </p:sp>
    </p:spTree>
    <p:extLst>
      <p:ext uri="{BB962C8B-B14F-4D97-AF65-F5344CB8AC3E}">
        <p14:creationId xmlns:p14="http://schemas.microsoft.com/office/powerpoint/2010/main" val="12480014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baseline="0">
                <a:sym typeface="Wingdings" panose="05000000000000000000" pitchFamily="2" charset="2"/>
              </a:rPr>
              <a:t>7. Individual </a:t>
            </a:r>
            <a:r>
              <a:rPr lang="en-HK" altLang="zh-TW" sz="1200" b="1"/>
              <a:t>Performance </a:t>
            </a:r>
            <a:r>
              <a:rPr lang="zh-TW" altLang="en-US" sz="1200" b="1"/>
              <a:t>個人表現</a:t>
            </a:r>
            <a:endParaRPr lang="en-US" altLang="zh-TW" sz="1200" b="1"/>
          </a:p>
          <a:p>
            <a:endParaRPr lang="zh-HK" altLang="zh-TW" sz="1200" b="1"/>
          </a:p>
          <a:p>
            <a:pPr marL="0" indent="0">
              <a:lnSpc>
                <a:spcPct val="120000"/>
              </a:lnSpc>
              <a:buNone/>
            </a:pPr>
            <a:r>
              <a:rPr lang="en-US" altLang="zh-HK" sz="1200"/>
              <a:t>7.3 Identify your own </a:t>
            </a:r>
            <a:r>
              <a:rPr lang="en-US" altLang="zh-HK" sz="1200" u="sng"/>
              <a:t>weakness</a:t>
            </a:r>
            <a:r>
              <a:rPr lang="en-US" altLang="zh-HK" sz="1200"/>
              <a:t> in the radar graph and explain with </a:t>
            </a:r>
            <a:r>
              <a:rPr lang="en-US" altLang="zh-HK" sz="1200" u="sng"/>
              <a:t>a detailed example</a:t>
            </a:r>
            <a:r>
              <a:rPr lang="en-US" altLang="zh-HK" sz="1200"/>
              <a:t> throughout the project. (5%)</a:t>
            </a:r>
          </a:p>
          <a:p>
            <a:pPr marL="0" marR="0" lvl="0" indent="0" algn="l" defTabSz="914400" rtl="0" eaLnBrk="1" fontAlgn="auto" latinLnBrk="0" hangingPunct="1">
              <a:lnSpc>
                <a:spcPct val="120000"/>
              </a:lnSpc>
              <a:spcBef>
                <a:spcPts val="0"/>
              </a:spcBef>
              <a:spcAft>
                <a:spcPts val="0"/>
              </a:spcAft>
              <a:buClrTx/>
              <a:buSzTx/>
              <a:buFontTx/>
              <a:buNone/>
              <a:tabLst/>
              <a:defRPr/>
            </a:pPr>
            <a:r>
              <a:rPr lang="zh-TW" altLang="en-US"/>
              <a:t>      在雷達圖中展示出你的弱項</a:t>
            </a:r>
            <a:r>
              <a:rPr lang="en-US" altLang="zh-TW"/>
              <a:t>, </a:t>
            </a:r>
            <a:r>
              <a:rPr lang="zh-TW" altLang="en-US"/>
              <a:t>並以項目過程中一個詳細的例子說明你的弱項。</a:t>
            </a:r>
            <a:endParaRPr lang="zh-HK" altLang="en-US"/>
          </a:p>
          <a:p>
            <a:pPr marL="0" indent="0">
              <a:lnSpc>
                <a:spcPct val="120000"/>
              </a:lnSpc>
              <a:buNone/>
            </a:pPr>
            <a:endParaRPr lang="en-HK" altLang="zh-TW" sz="1200"/>
          </a:p>
          <a:p>
            <a:endParaRPr lang="zh-HK"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58</a:t>
            </a:fld>
            <a:endParaRPr lang="zh-HK" altLang="en-US"/>
          </a:p>
        </p:txBody>
      </p:sp>
    </p:spTree>
    <p:extLst>
      <p:ext uri="{BB962C8B-B14F-4D97-AF65-F5344CB8AC3E}">
        <p14:creationId xmlns:p14="http://schemas.microsoft.com/office/powerpoint/2010/main" val="18833563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HK" altLang="zh-TW" b="1"/>
              <a:t>6.</a:t>
            </a:r>
            <a:r>
              <a:rPr lang="zh-TW" altLang="zh-HK" b="1"/>
              <a:t> </a:t>
            </a:r>
            <a:r>
              <a:rPr lang="en-US" altLang="zh-HK" b="1"/>
              <a:t>Self-reflection on social awareness </a:t>
            </a:r>
            <a:r>
              <a:rPr lang="zh-TW" altLang="en-US" b="1"/>
              <a:t>自己對社會意識的反思</a:t>
            </a:r>
            <a:r>
              <a:rPr lang="en-US" altLang="zh-HK" b="1"/>
              <a:t>(5%) </a:t>
            </a:r>
          </a:p>
          <a:p>
            <a:pPr marL="0" indent="0">
              <a:buNone/>
            </a:pPr>
            <a:endParaRPr lang="en-US" altLang="zh-HK" b="1"/>
          </a:p>
          <a:p>
            <a:pPr marL="0" indent="0">
              <a:lnSpc>
                <a:spcPct val="120000"/>
              </a:lnSpc>
              <a:buNone/>
            </a:pPr>
            <a:r>
              <a:rPr lang="en-US" altLang="zh-HK" sz="1200"/>
              <a:t>6.1  What is your </a:t>
            </a:r>
            <a:r>
              <a:rPr lang="en-US" altLang="zh-HK" sz="1200" u="sng"/>
              <a:t>new insight</a:t>
            </a:r>
            <a:r>
              <a:rPr lang="en-US" altLang="zh-HK" sz="1200"/>
              <a:t> on the </a:t>
            </a:r>
            <a:r>
              <a:rPr lang="en-US" altLang="zh-HK" sz="1200" u="sng"/>
              <a:t>community problem / SDG</a:t>
            </a:r>
            <a:r>
              <a:rPr lang="en-US" altLang="zh-HK" sz="1200"/>
              <a:t> after studying the selected topic and after completion of the project? </a:t>
            </a:r>
          </a:p>
          <a:p>
            <a:pPr marL="0" indent="0">
              <a:lnSpc>
                <a:spcPct val="120000"/>
              </a:lnSpc>
              <a:buNone/>
            </a:pPr>
            <a:r>
              <a:rPr lang="en-US" altLang="zh-HK" sz="1200"/>
              <a:t>       </a:t>
            </a:r>
            <a:r>
              <a:rPr lang="zh-TW" altLang="en-US" sz="1200"/>
              <a:t>在學習你所揀選的題目和完成了此項目之後</a:t>
            </a:r>
            <a:r>
              <a:rPr lang="en-US" altLang="zh-TW" sz="1200"/>
              <a:t>, </a:t>
            </a:r>
            <a:r>
              <a:rPr lang="zh-TW" altLang="en-US" sz="1200"/>
              <a:t>你對於有關的社區問題 </a:t>
            </a:r>
            <a:r>
              <a:rPr lang="en-US" altLang="zh-TW" sz="1200"/>
              <a:t>/ SDG</a:t>
            </a:r>
            <a:r>
              <a:rPr lang="en-US" altLang="zh-TW" sz="1200" baseline="0"/>
              <a:t> (</a:t>
            </a:r>
            <a:r>
              <a:rPr lang="zh-TW" altLang="en-US" sz="1200" baseline="0"/>
              <a:t>可持續發展目標</a:t>
            </a:r>
            <a:r>
              <a:rPr lang="en-US" altLang="zh-TW" sz="1200" baseline="0"/>
              <a:t>) </a:t>
            </a:r>
            <a:r>
              <a:rPr lang="zh-TW" altLang="en-US" sz="1200" baseline="0"/>
              <a:t>有何啟發 </a:t>
            </a:r>
            <a:r>
              <a:rPr lang="en-US" altLang="zh-TW" sz="1200" baseline="0"/>
              <a:t>(i.e.</a:t>
            </a:r>
            <a:r>
              <a:rPr lang="zh-TW" altLang="en-US" sz="1200" baseline="0"/>
              <a:t>新的看法</a:t>
            </a:r>
            <a:r>
              <a:rPr lang="en-US" altLang="zh-TW" sz="1200" baseline="0"/>
              <a:t>)?</a:t>
            </a:r>
            <a:endParaRPr lang="en-US" altLang="zh-HK" sz="1200"/>
          </a:p>
          <a:p>
            <a:pPr marL="0" indent="0">
              <a:lnSpc>
                <a:spcPct val="120000"/>
              </a:lnSpc>
              <a:buNone/>
            </a:pPr>
            <a:endParaRPr lang="en-US" altLang="zh-HK"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200"/>
              <a:t>6.2  From </a:t>
            </a:r>
            <a:r>
              <a:rPr lang="en-US" altLang="zh-HK" sz="1200" u="sng"/>
              <a:t>which piece of information / outcome </a:t>
            </a:r>
            <a:r>
              <a:rPr lang="en-US" altLang="zh-HK" sz="1200"/>
              <a:t>of the project that you have the above new insight?</a:t>
            </a:r>
            <a:r>
              <a:rPr lang="en-HK" altLang="zh-HK" sz="1200" b="1"/>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altLang="zh-HK" sz="1200" b="1"/>
              <a:t>       </a:t>
            </a:r>
            <a:r>
              <a:rPr lang="zh-TW" altLang="en-US" sz="1200" b="0"/>
              <a:t>從項目中的什麼資料</a:t>
            </a:r>
            <a:r>
              <a:rPr lang="en-US" altLang="zh-TW" sz="1200" b="0"/>
              <a:t>/ </a:t>
            </a:r>
            <a:r>
              <a:rPr lang="zh-TW" altLang="en-US" sz="1200" b="0"/>
              <a:t>成果 </a:t>
            </a:r>
            <a:r>
              <a:rPr lang="en-US" altLang="zh-TW" sz="1200" b="0"/>
              <a:t>(</a:t>
            </a:r>
            <a:r>
              <a:rPr lang="zh-TW" altLang="en-US" sz="1200" b="0"/>
              <a:t>例如問卷調查結果</a:t>
            </a:r>
            <a:r>
              <a:rPr lang="en-US" altLang="zh-TW" sz="1200" b="0"/>
              <a:t>) </a:t>
            </a:r>
            <a:r>
              <a:rPr lang="zh-TW" altLang="en-US" sz="1200" b="0"/>
              <a:t>令你有以上啟發</a:t>
            </a:r>
            <a:r>
              <a:rPr lang="en-US" altLang="zh-TW" sz="1200" b="0"/>
              <a:t>?</a:t>
            </a:r>
            <a:endParaRPr lang="en-HK" altLang="zh-HK" sz="1200" b="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200" b="1" baseline="0"/>
              <a:t>        </a:t>
            </a:r>
            <a:endParaRPr lang="en-HK" altLang="zh-HK" sz="1200"/>
          </a:p>
          <a:p>
            <a:endParaRPr lang="zh-HK"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60</a:t>
            </a:fld>
            <a:endParaRPr lang="zh-HK" altLang="en-US"/>
          </a:p>
        </p:txBody>
      </p:sp>
    </p:spTree>
    <p:extLst>
      <p:ext uri="{BB962C8B-B14F-4D97-AF65-F5344CB8AC3E}">
        <p14:creationId xmlns:p14="http://schemas.microsoft.com/office/powerpoint/2010/main" val="9335089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a:t>Please</a:t>
            </a:r>
            <a:r>
              <a:rPr lang="en-US" altLang="zh-TW" b="1" baseline="0"/>
              <a:t> right </a:t>
            </a:r>
            <a:r>
              <a:rPr lang="en-US" altLang="zh-TW" b="1"/>
              <a:t>click the graph</a:t>
            </a:r>
            <a:r>
              <a:rPr lang="en-US" altLang="zh-TW" b="1" baseline="0"/>
              <a:t> </a:t>
            </a:r>
            <a:r>
              <a:rPr lang="en-US" altLang="zh-TW" b="1" baseline="0">
                <a:sym typeface="Wingdings" panose="05000000000000000000" pitchFamily="2" charset="2"/>
              </a:rPr>
              <a:t> Edit Information  Edit Information in Excel  Enter your Mark in the Excel table</a:t>
            </a:r>
          </a:p>
          <a:p>
            <a:r>
              <a:rPr lang="zh-TW" altLang="en-US" b="1" baseline="0">
                <a:sym typeface="Wingdings" panose="05000000000000000000" pitchFamily="2" charset="2"/>
              </a:rPr>
              <a:t>右</a:t>
            </a:r>
            <a:r>
              <a:rPr lang="en-US" altLang="zh-TW" b="1" baseline="0">
                <a:sym typeface="Wingdings" panose="05000000000000000000" pitchFamily="2" charset="2"/>
              </a:rPr>
              <a:t>click</a:t>
            </a:r>
            <a:r>
              <a:rPr lang="zh-TW" altLang="en-US" b="1" baseline="0">
                <a:sym typeface="Wingdings" panose="05000000000000000000" pitchFamily="2" charset="2"/>
              </a:rPr>
              <a:t>此圖</a:t>
            </a:r>
            <a:r>
              <a:rPr lang="en-US" altLang="zh-TW" b="1" baseline="0">
                <a:sym typeface="Wingdings" panose="05000000000000000000" pitchFamily="2" charset="2"/>
              </a:rPr>
              <a:t>  </a:t>
            </a:r>
            <a:r>
              <a:rPr lang="zh-TW" altLang="en-US" b="1" baseline="0">
                <a:sym typeface="Wingdings" panose="05000000000000000000" pitchFamily="2" charset="2"/>
              </a:rPr>
              <a:t>編輯資料 </a:t>
            </a:r>
            <a:r>
              <a:rPr lang="en-US" altLang="zh-TW" b="1" baseline="0">
                <a:sym typeface="Wingdings" panose="05000000000000000000" pitchFamily="2" charset="2"/>
              </a:rPr>
              <a:t> </a:t>
            </a:r>
            <a:r>
              <a:rPr lang="zh-TW" altLang="en-US" b="1" baseline="0">
                <a:sym typeface="Wingdings" panose="05000000000000000000" pitchFamily="2" charset="2"/>
              </a:rPr>
              <a:t>在</a:t>
            </a:r>
            <a:r>
              <a:rPr lang="en-US" altLang="zh-TW" b="1" baseline="0">
                <a:sym typeface="Wingdings" panose="05000000000000000000" pitchFamily="2" charset="2"/>
              </a:rPr>
              <a:t>Excel</a:t>
            </a:r>
            <a:r>
              <a:rPr lang="zh-TW" altLang="en-US" b="1" baseline="0">
                <a:sym typeface="Wingdings" panose="05000000000000000000" pitchFamily="2" charset="2"/>
              </a:rPr>
              <a:t>中編輯資料 </a:t>
            </a:r>
            <a:r>
              <a:rPr lang="en-US" altLang="zh-TW" b="1" baseline="0">
                <a:sym typeface="Wingdings" panose="05000000000000000000" pitchFamily="2" charset="2"/>
              </a:rPr>
              <a:t> </a:t>
            </a:r>
            <a:r>
              <a:rPr lang="zh-TW" altLang="en-US" b="1" baseline="0">
                <a:sym typeface="Wingdings" panose="05000000000000000000" pitchFamily="2" charset="2"/>
              </a:rPr>
              <a:t>於</a:t>
            </a:r>
            <a:r>
              <a:rPr lang="en-US" altLang="zh-TW" b="1" baseline="0">
                <a:sym typeface="Wingdings" panose="05000000000000000000" pitchFamily="2" charset="2"/>
              </a:rPr>
              <a:t>Excel</a:t>
            </a:r>
            <a:r>
              <a:rPr lang="zh-TW" altLang="en-US" b="1" baseline="0">
                <a:sym typeface="Wingdings" panose="05000000000000000000" pitchFamily="2" charset="2"/>
              </a:rPr>
              <a:t>表輸入你的表現分數</a:t>
            </a:r>
            <a:r>
              <a:rPr lang="en-US" altLang="zh-TW" b="1" baseline="0">
                <a:sym typeface="Wingdings" panose="05000000000000000000" pitchFamily="2" charset="2"/>
              </a:rPr>
              <a:t>(My mark)</a:t>
            </a:r>
          </a:p>
          <a:p>
            <a:endParaRPr lang="en-US" altLang="zh-HK"/>
          </a:p>
          <a:p>
            <a:r>
              <a:rPr lang="en-US" altLang="zh-TW" sz="2000" b="1" baseline="0">
                <a:sym typeface="Wingdings" panose="05000000000000000000" pitchFamily="2" charset="2"/>
              </a:rPr>
              <a:t>7. Individual </a:t>
            </a:r>
            <a:r>
              <a:rPr lang="en-HK" altLang="zh-TW" sz="2000" b="1"/>
              <a:t>Performance </a:t>
            </a:r>
            <a:r>
              <a:rPr lang="zh-TW" altLang="en-US" sz="2000" b="1"/>
              <a:t>個人表現</a:t>
            </a:r>
            <a:endParaRPr lang="zh-HK" altLang="zh-TW" sz="2000" b="1"/>
          </a:p>
          <a:p>
            <a:endParaRPr lang="zh-TW" altLang="en-US"/>
          </a:p>
          <a:p>
            <a:r>
              <a:rPr lang="en-US" altLang="zh-HK" sz="1200" kern="100">
                <a:latin typeface="Calibri" panose="020F0502020204030204" pitchFamily="34" charset="0"/>
                <a:cs typeface="Times New Roman" panose="02020603050405020304" pitchFamily="18" charset="0"/>
              </a:rPr>
              <a:t>7.1 How was </a:t>
            </a:r>
            <a:r>
              <a:rPr lang="en-US" altLang="zh-HK" sz="1200" u="sng" kern="100">
                <a:latin typeface="Calibri" panose="020F0502020204030204" pitchFamily="34" charset="0"/>
                <a:cs typeface="Times New Roman" panose="02020603050405020304" pitchFamily="18" charset="0"/>
              </a:rPr>
              <a:t>your own performance </a:t>
            </a:r>
            <a:r>
              <a:rPr lang="en-US" altLang="zh-HK" sz="1200" kern="100">
                <a:latin typeface="Calibri" panose="020F0502020204030204" pitchFamily="34" charset="0"/>
                <a:cs typeface="Times New Roman" panose="02020603050405020304" pitchFamily="18" charset="0"/>
              </a:rPr>
              <a:t>in terms of </a:t>
            </a:r>
            <a:r>
              <a:rPr lang="en-US" altLang="zh-HK" sz="1200" u="sng" kern="100">
                <a:latin typeface="Calibri" panose="020F0502020204030204" pitchFamily="34" charset="0"/>
                <a:cs typeface="Times New Roman" panose="02020603050405020304" pitchFamily="18" charset="0"/>
              </a:rPr>
              <a:t>collaboration skill(s)</a:t>
            </a:r>
            <a:r>
              <a:rPr lang="en-US" altLang="zh-HK" sz="1200" kern="100">
                <a:latin typeface="Calibri" panose="020F0502020204030204" pitchFamily="34" charset="0"/>
                <a:cs typeface="Times New Roman" panose="02020603050405020304" pitchFamily="18" charset="0"/>
              </a:rPr>
              <a:t>? (Please use the </a:t>
            </a:r>
            <a:r>
              <a:rPr lang="en-US" altLang="zh-HK" sz="1200" kern="100">
                <a:solidFill>
                  <a:srgbClr val="FF0000"/>
                </a:solidFill>
                <a:latin typeface="Calibri" panose="020F0502020204030204" pitchFamily="34" charset="0"/>
                <a:cs typeface="Times New Roman" panose="02020603050405020304" pitchFamily="18" charset="0"/>
              </a:rPr>
              <a:t>radar graph </a:t>
            </a:r>
            <a:r>
              <a:rPr lang="en-US" altLang="zh-HK" sz="1200" kern="100">
                <a:latin typeface="Calibri" panose="020F0502020204030204" pitchFamily="34" charset="0"/>
                <a:cs typeface="Times New Roman" panose="02020603050405020304" pitchFamily="18" charset="0"/>
              </a:rPr>
              <a:t>below</a:t>
            </a:r>
            <a:r>
              <a:rPr lang="en-US" altLang="zh-HK" sz="1200" kern="100">
                <a:solidFill>
                  <a:srgbClr val="FF0000"/>
                </a:solidFill>
                <a:latin typeface="Calibri" panose="020F0502020204030204" pitchFamily="34" charset="0"/>
                <a:cs typeface="Times New Roman" panose="02020603050405020304" pitchFamily="18" charset="0"/>
              </a:rPr>
              <a:t> </a:t>
            </a:r>
            <a:r>
              <a:rPr lang="en-US" altLang="zh-HK" sz="1200" kern="100">
                <a:latin typeface="Calibri" panose="020F0502020204030204" pitchFamily="34" charset="0"/>
                <a:cs typeface="Times New Roman" panose="02020603050405020304" pitchFamily="18" charset="0"/>
              </a:rPr>
              <a:t>to show your own performance and </a:t>
            </a:r>
            <a:r>
              <a:rPr lang="en-US" altLang="zh-HK" sz="1200" u="sng" kern="100">
                <a:latin typeface="Calibri" panose="020F0502020204030204" pitchFamily="34" charset="0"/>
                <a:cs typeface="Times New Roman" panose="02020603050405020304" pitchFamily="18" charset="0"/>
              </a:rPr>
              <a:t>answer questions in next two slides</a:t>
            </a:r>
            <a:r>
              <a:rPr lang="en-US" altLang="zh-HK" sz="1200" kern="100">
                <a:latin typeface="Calibri" panose="020F0502020204030204" pitchFamily="34" charset="0"/>
                <a:cs typeface="Times New Roman" panose="02020603050405020304" pitchFamily="18" charset="0"/>
              </a:rPr>
              <a:t>) </a:t>
            </a:r>
            <a:r>
              <a:rPr lang="zh-TW" altLang="en-US" kern="100">
                <a:latin typeface="Calibri" panose="020F0502020204030204" pitchFamily="34" charset="0"/>
                <a:cs typeface="Times New Roman" panose="02020603050405020304" pitchFamily="18" charset="0"/>
              </a:rPr>
              <a:t>就與人合作技巧而言</a:t>
            </a:r>
            <a:r>
              <a:rPr lang="en-US" altLang="zh-TW" kern="100">
                <a:latin typeface="Calibri" panose="020F0502020204030204" pitchFamily="34" charset="0"/>
                <a:cs typeface="Times New Roman" panose="02020603050405020304" pitchFamily="18" charset="0"/>
              </a:rPr>
              <a:t>, </a:t>
            </a:r>
            <a:r>
              <a:rPr lang="zh-TW" altLang="en-US" kern="100">
                <a:latin typeface="Calibri" panose="020F0502020204030204" pitchFamily="34" charset="0"/>
                <a:cs typeface="Times New Roman" panose="02020603050405020304" pitchFamily="18" charset="0"/>
              </a:rPr>
              <a:t>你表現如何</a:t>
            </a:r>
            <a:r>
              <a:rPr lang="en-US" altLang="zh-TW" kern="100">
                <a:latin typeface="Calibri" panose="020F0502020204030204" pitchFamily="34" charset="0"/>
                <a:cs typeface="Times New Roman" panose="02020603050405020304" pitchFamily="18" charset="0"/>
              </a:rPr>
              <a:t>? (</a:t>
            </a:r>
            <a:r>
              <a:rPr lang="zh-TW" altLang="en-US" kern="100">
                <a:latin typeface="Calibri" panose="020F0502020204030204" pitchFamily="34" charset="0"/>
                <a:cs typeface="Times New Roman" panose="02020603050405020304" pitchFamily="18" charset="0"/>
              </a:rPr>
              <a:t>請以此雷達圖展示你的個人表現以及於下兩頁 </a:t>
            </a:r>
            <a:r>
              <a:rPr lang="en-US" altLang="zh-TW" kern="100">
                <a:latin typeface="Calibri" panose="020F0502020204030204" pitchFamily="34" charset="0"/>
                <a:cs typeface="Times New Roman" panose="02020603050405020304" pitchFamily="18" charset="0"/>
              </a:rPr>
              <a:t>PPT </a:t>
            </a:r>
            <a:r>
              <a:rPr lang="zh-TW" altLang="en-US" kern="100">
                <a:latin typeface="Calibri" panose="020F0502020204030204" pitchFamily="34" charset="0"/>
                <a:cs typeface="Times New Roman" panose="02020603050405020304" pitchFamily="18" charset="0"/>
              </a:rPr>
              <a:t>作答問題</a:t>
            </a:r>
            <a:r>
              <a:rPr lang="en-US" altLang="zh-TW" kern="100">
                <a:latin typeface="Calibri" panose="020F0502020204030204" pitchFamily="34" charset="0"/>
                <a:cs typeface="Times New Roman" panose="02020603050405020304" pitchFamily="18" charset="0"/>
              </a:rPr>
              <a:t>)</a:t>
            </a:r>
            <a:endParaRPr lang="en-US" altLang="zh-HK" kern="100">
              <a:latin typeface="Calibri" panose="020F0502020204030204" pitchFamily="34" charset="0"/>
              <a:cs typeface="Times New Roman" panose="02020603050405020304" pitchFamily="18" charset="0"/>
            </a:endParaRPr>
          </a:p>
          <a:p>
            <a:r>
              <a:rPr lang="en-US" altLang="zh-HK" kern="100">
                <a:latin typeface="Calibri" panose="020F0502020204030204" pitchFamily="34" charset="0"/>
                <a:cs typeface="Times New Roman" panose="02020603050405020304" pitchFamily="18" charset="0"/>
              </a:rPr>
              <a:t>      </a:t>
            </a:r>
            <a:endParaRPr lang="en-US" altLang="zh-HK"/>
          </a:p>
          <a:p>
            <a:r>
              <a:rPr lang="en-HK" sz="1200" kern="1200">
                <a:solidFill>
                  <a:schemeClr val="tx1"/>
                </a:solidFill>
                <a:effectLst/>
                <a:latin typeface="+mn-lt"/>
                <a:ea typeface="+mn-ea"/>
                <a:cs typeface="+mn-cs"/>
              </a:rPr>
              <a:t>Organization skill (e.g. able to delegate workload, take care of their responsibilities, and keep themselves organized)</a:t>
            </a:r>
          </a:p>
          <a:p>
            <a:r>
              <a:rPr lang="zh-TW" altLang="en-US"/>
              <a:t>組織能力</a:t>
            </a:r>
            <a:r>
              <a:rPr lang="en-US" altLang="zh-TW"/>
              <a:t>(e.g.,</a:t>
            </a:r>
            <a:r>
              <a:rPr lang="en-US" altLang="zh-TW" baseline="0"/>
              <a:t> </a:t>
            </a:r>
            <a:r>
              <a:rPr lang="zh-TW" altLang="en-US" sz="1200" b="0" i="0" kern="1200">
                <a:solidFill>
                  <a:schemeClr val="tx1"/>
                </a:solidFill>
                <a:effectLst/>
                <a:latin typeface="+mn-lt"/>
                <a:ea typeface="+mn-ea"/>
                <a:cs typeface="+mn-cs"/>
              </a:rPr>
              <a:t>委派工作、了解每位成員職責、及確保每位成員都可以有條理地安排工作，以達成目標</a:t>
            </a:r>
            <a:r>
              <a:rPr lang="en-US" altLang="zh-TW" baseline="0"/>
              <a:t>)</a:t>
            </a:r>
            <a:endParaRPr lang="en-US" altLang="zh-TW"/>
          </a:p>
          <a:p>
            <a:endParaRPr lang="en-US" altLang="zh-TW" baseline="0"/>
          </a:p>
          <a:p>
            <a:r>
              <a:rPr lang="en-US" altLang="zh-TW" baseline="0"/>
              <a:t>Communication (e.g., Gave constructive feedback? Active listening?) </a:t>
            </a:r>
          </a:p>
          <a:p>
            <a:r>
              <a:rPr lang="zh-TW" altLang="en-US" baseline="0"/>
              <a:t>溝通 </a:t>
            </a:r>
            <a:r>
              <a:rPr lang="en-US" altLang="zh-TW" baseline="0"/>
              <a:t>(e.g., </a:t>
            </a:r>
            <a:r>
              <a:rPr lang="zh-TW" altLang="en-US" baseline="0"/>
              <a:t>有給予有建設性的意見</a:t>
            </a:r>
            <a:r>
              <a:rPr lang="en-US" altLang="zh-TW" baseline="0"/>
              <a:t>? </a:t>
            </a:r>
            <a:r>
              <a:rPr lang="zh-TW" altLang="en-US" baseline="0"/>
              <a:t>有準確聆聽</a:t>
            </a:r>
            <a:r>
              <a:rPr lang="en-US" altLang="zh-TW" baseline="0"/>
              <a:t>?) </a:t>
            </a:r>
          </a:p>
          <a:p>
            <a:endParaRPr lang="en-US" altLang="zh-TW" baseline="0"/>
          </a:p>
          <a:p>
            <a:r>
              <a:rPr lang="en-US" altLang="zh-TW" baseline="0"/>
              <a:t>Commitment to the Project? (e.g., Extra meeting to do this project?)</a:t>
            </a:r>
          </a:p>
          <a:p>
            <a:r>
              <a:rPr lang="zh-TW" altLang="en-US" baseline="0"/>
              <a:t>對項目投入</a:t>
            </a:r>
            <a:r>
              <a:rPr lang="en-US" altLang="zh-TW" baseline="0"/>
              <a:t>? (e.g., </a:t>
            </a:r>
            <a:r>
              <a:rPr lang="zh-TW" altLang="en-US" baseline="0"/>
              <a:t>有開額外的會議以處理預計之外的事情</a:t>
            </a:r>
            <a:r>
              <a:rPr lang="en-US" altLang="zh-TW" baseline="0"/>
              <a:t>?)</a:t>
            </a:r>
          </a:p>
          <a:p>
            <a:endParaRPr lang="en-US" altLang="zh-TW" baseline="0"/>
          </a:p>
          <a:p>
            <a:r>
              <a:rPr lang="en-US" altLang="zh-TW" baseline="0"/>
              <a:t>Supporting Others (e.g., Offered help to teammates? Comforted teammates?)</a:t>
            </a:r>
          </a:p>
          <a:p>
            <a:r>
              <a:rPr lang="zh-TW" altLang="en-US" baseline="0"/>
              <a:t>互相支持 </a:t>
            </a:r>
            <a:r>
              <a:rPr lang="en-US" altLang="zh-TW" baseline="0"/>
              <a:t>(e.g., </a:t>
            </a:r>
            <a:r>
              <a:rPr lang="zh-TW" altLang="en-US" baseline="0"/>
              <a:t>幫助組員</a:t>
            </a:r>
            <a:r>
              <a:rPr lang="en-US" altLang="zh-TW" baseline="0"/>
              <a:t>? </a:t>
            </a:r>
            <a:r>
              <a:rPr lang="zh-TW" altLang="en-US" baseline="0"/>
              <a:t>慰問組員</a:t>
            </a:r>
            <a:r>
              <a:rPr lang="en-US" altLang="zh-TW" baseline="0"/>
              <a:t>?) </a:t>
            </a:r>
          </a:p>
          <a:p>
            <a:endParaRPr lang="en-US" altLang="zh-TW" baseline="0"/>
          </a:p>
          <a:p>
            <a:r>
              <a:rPr lang="en-US" altLang="zh-TW" baseline="0"/>
              <a:t>Conflict Resolution (e.g., Offered solutions to conflicts?) (</a:t>
            </a:r>
            <a:r>
              <a:rPr lang="en-US" altLang="zh-TW" baseline="0" err="1"/>
              <a:t>pls</a:t>
            </a:r>
            <a:r>
              <a:rPr lang="en-US" altLang="zh-TW" baseline="0"/>
              <a:t> input NA if no conflict)</a:t>
            </a:r>
          </a:p>
          <a:p>
            <a:r>
              <a:rPr lang="zh-TW" altLang="en-US" baseline="0"/>
              <a:t>衝突處理 </a:t>
            </a:r>
            <a:r>
              <a:rPr lang="en-US" altLang="zh-TW" baseline="0"/>
              <a:t>(e.g., </a:t>
            </a:r>
            <a:r>
              <a:rPr lang="zh-TW" altLang="en-US" baseline="0"/>
              <a:t>就衝突提供了解決方法</a:t>
            </a:r>
            <a:r>
              <a:rPr lang="en-US" altLang="zh-TW" baseline="0"/>
              <a:t>?) (</a:t>
            </a:r>
            <a:r>
              <a:rPr lang="zh-TW" altLang="en-US" baseline="0"/>
              <a:t>如整個項目過程中沒衝突</a:t>
            </a:r>
            <a:r>
              <a:rPr lang="en-US" altLang="zh-TW" baseline="0"/>
              <a:t>, </a:t>
            </a:r>
            <a:r>
              <a:rPr lang="zh-TW" altLang="en-US" baseline="0"/>
              <a:t>請輸入 </a:t>
            </a:r>
            <a:r>
              <a:rPr lang="en-US" altLang="zh-TW" baseline="0"/>
              <a:t>NA &lt;i.e., Not Available </a:t>
            </a:r>
            <a:r>
              <a:rPr lang="zh-TW" altLang="en-US" baseline="0"/>
              <a:t>不適用</a:t>
            </a:r>
            <a:r>
              <a:rPr lang="en-US" altLang="zh-TW" baseline="0"/>
              <a:t>&gt; )</a:t>
            </a:r>
          </a:p>
          <a:p>
            <a:endParaRPr lang="en-US" altLang="zh-TW" baseline="0"/>
          </a:p>
          <a:p>
            <a:r>
              <a:rPr lang="en-US" altLang="zh-TW" baseline="0"/>
              <a:t>Other area: ____________ (</a:t>
            </a:r>
            <a:r>
              <a:rPr lang="en-US" altLang="zh-TW" baseline="0" err="1"/>
              <a:t>pls</a:t>
            </a:r>
            <a:r>
              <a:rPr lang="en-US" altLang="zh-TW" baseline="0"/>
              <a:t> input NA if no other area) </a:t>
            </a:r>
          </a:p>
          <a:p>
            <a:r>
              <a:rPr lang="zh-TW" altLang="en-US" baseline="0"/>
              <a:t>其他範疇</a:t>
            </a:r>
            <a:r>
              <a:rPr lang="en-US" altLang="zh-TW" baseline="0"/>
              <a:t>: ______________(</a:t>
            </a:r>
            <a:r>
              <a:rPr lang="zh-TW" altLang="en-US" baseline="0"/>
              <a:t>如沒有</a:t>
            </a:r>
            <a:r>
              <a:rPr lang="en-US" altLang="zh-TW" baseline="0"/>
              <a:t>, </a:t>
            </a:r>
            <a:r>
              <a:rPr lang="zh-TW" altLang="en-US" baseline="0"/>
              <a:t>請輸入 </a:t>
            </a:r>
            <a:r>
              <a:rPr lang="en-US" altLang="zh-TW" baseline="0"/>
              <a:t>NA)</a:t>
            </a:r>
            <a:endParaRPr lang="zh-HK"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61</a:t>
            </a:fld>
            <a:endParaRPr lang="zh-HK" altLang="en-US"/>
          </a:p>
        </p:txBody>
      </p:sp>
    </p:spTree>
    <p:extLst>
      <p:ext uri="{BB962C8B-B14F-4D97-AF65-F5344CB8AC3E}">
        <p14:creationId xmlns:p14="http://schemas.microsoft.com/office/powerpoint/2010/main" val="2681760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highlight>
                  <a:srgbClr val="FFFF00"/>
                </a:highlight>
                <a:latin typeface="Calibri" panose="020F0502020204030204" pitchFamily="34" charset="0"/>
                <a:ea typeface="PMingLiU" panose="02020500000000000000" pitchFamily="18" charset="-120"/>
                <a:cs typeface="Times New Roman" panose="02020603050405020304" pitchFamily="18" charset="0"/>
              </a:rPr>
              <a:t>*Teacher could select the appropriate formats for students</a:t>
            </a:r>
            <a:r>
              <a:rPr lang="en-US" sz="1800" kern="100">
                <a:effectLst/>
                <a:highlight>
                  <a:srgbClr val="FFFF00"/>
                </a:highlight>
                <a:latin typeface="Times New Roman" panose="02020603050405020304" pitchFamily="18" charset="0"/>
                <a:ea typeface="PMingLiU" panose="02020500000000000000" pitchFamily="18" charset="-120"/>
                <a:cs typeface="Times New Roman" panose="02020603050405020304" pitchFamily="18" charset="0"/>
              </a:rPr>
              <a:t>’</a:t>
            </a:r>
            <a:r>
              <a:rPr lang="en-US" sz="1800" kern="100">
                <a:effectLst/>
                <a:highlight>
                  <a:srgbClr val="FFFF00"/>
                </a:highlight>
                <a:latin typeface="Calibri" panose="020F0502020204030204" pitchFamily="34" charset="0"/>
                <a:ea typeface="PMingLiU" panose="02020500000000000000" pitchFamily="18" charset="-120"/>
                <a:cs typeface="Times New Roman" panose="02020603050405020304" pitchFamily="18" charset="0"/>
              </a:rPr>
              <a:t> selection.</a:t>
            </a:r>
            <a:endParaRPr lang="en-HK" sz="1800" kern="100">
              <a:effectLst/>
              <a:latin typeface="Calibri" panose="020F0502020204030204" pitchFamily="34" charset="0"/>
              <a:ea typeface="PMingLiU" panose="02020500000000000000" pitchFamily="18" charset="-120"/>
              <a:cs typeface="Times New Roman" panose="02020603050405020304" pitchFamily="18" charset="0"/>
            </a:endParaRPr>
          </a:p>
          <a:p>
            <a:endParaRPr lang="en-HK"/>
          </a:p>
        </p:txBody>
      </p:sp>
      <p:sp>
        <p:nvSpPr>
          <p:cNvPr id="4" name="Slide Number Placeholder 3"/>
          <p:cNvSpPr>
            <a:spLocks noGrp="1"/>
          </p:cNvSpPr>
          <p:nvPr>
            <p:ph type="sldNum" sz="quarter" idx="5"/>
          </p:nvPr>
        </p:nvSpPr>
        <p:spPr/>
        <p:txBody>
          <a:bodyPr/>
          <a:lstStyle/>
          <a:p>
            <a:fld id="{ABAE16C0-1A2E-4FC1-B3C0-99B29D5A147F}" type="slidenum">
              <a:rPr lang="zh-HK" altLang="en-US" smtClean="0"/>
              <a:t>6</a:t>
            </a:fld>
            <a:endParaRPr lang="zh-HK" altLang="en-US"/>
          </a:p>
        </p:txBody>
      </p:sp>
    </p:spTree>
    <p:extLst>
      <p:ext uri="{BB962C8B-B14F-4D97-AF65-F5344CB8AC3E}">
        <p14:creationId xmlns:p14="http://schemas.microsoft.com/office/powerpoint/2010/main" val="2341266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altLang="zh-TW" sz="1200" b="1" baseline="0">
                <a:sym typeface="Wingdings" panose="05000000000000000000" pitchFamily="2" charset="2"/>
              </a:rPr>
              <a:t>7. Individual </a:t>
            </a:r>
            <a:r>
              <a:rPr lang="en-HK" altLang="zh-TW" sz="1200" b="1"/>
              <a:t>Performance </a:t>
            </a:r>
            <a:r>
              <a:rPr lang="zh-TW" altLang="en-US" sz="1200" b="1"/>
              <a:t>個人表現</a:t>
            </a:r>
            <a:endParaRPr lang="zh-HK" altLang="zh-TW" sz="1200" b="1"/>
          </a:p>
          <a:p>
            <a:pPr marL="0" indent="0">
              <a:lnSpc>
                <a:spcPct val="120000"/>
              </a:lnSpc>
              <a:buNone/>
            </a:pPr>
            <a:endParaRPr lang="en-US" altLang="zh-HK" sz="1200"/>
          </a:p>
          <a:p>
            <a:pPr marL="0" indent="0">
              <a:lnSpc>
                <a:spcPct val="120000"/>
              </a:lnSpc>
              <a:buNone/>
            </a:pPr>
            <a:r>
              <a:rPr lang="en-US" altLang="zh-HK" sz="1200"/>
              <a:t>7.2 Identify your own </a:t>
            </a:r>
            <a:r>
              <a:rPr lang="en-US" altLang="zh-HK" sz="1200" u="sng"/>
              <a:t>strength</a:t>
            </a:r>
            <a:r>
              <a:rPr lang="en-US" altLang="zh-HK" sz="1200"/>
              <a:t> in the radar graph and explain with </a:t>
            </a:r>
            <a:r>
              <a:rPr lang="en-US" altLang="zh-HK" sz="1200" u="sng"/>
              <a:t>a detailed example</a:t>
            </a:r>
            <a:r>
              <a:rPr lang="en-US" altLang="zh-HK" sz="1200"/>
              <a:t> throughout the project. (5%)</a:t>
            </a:r>
            <a:endParaRPr lang="en-HK" altLang="zh-TW" sz="1200"/>
          </a:p>
          <a:p>
            <a:r>
              <a:rPr lang="en-US" altLang="zh-HK"/>
              <a:t>      </a:t>
            </a:r>
            <a:r>
              <a:rPr lang="zh-TW" altLang="en-US"/>
              <a:t>在雷達圖中展示出你的強項</a:t>
            </a:r>
            <a:r>
              <a:rPr lang="en-US" altLang="zh-TW"/>
              <a:t>, </a:t>
            </a:r>
            <a:r>
              <a:rPr lang="zh-TW" altLang="en-US"/>
              <a:t>並以項目過程中一個詳細的例子說明你的強項。</a:t>
            </a:r>
            <a:endParaRPr lang="zh-HK"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62</a:t>
            </a:fld>
            <a:endParaRPr lang="zh-HK" altLang="en-US"/>
          </a:p>
        </p:txBody>
      </p:sp>
    </p:spTree>
    <p:extLst>
      <p:ext uri="{BB962C8B-B14F-4D97-AF65-F5344CB8AC3E}">
        <p14:creationId xmlns:p14="http://schemas.microsoft.com/office/powerpoint/2010/main" val="37202912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baseline="0">
                <a:sym typeface="Wingdings" panose="05000000000000000000" pitchFamily="2" charset="2"/>
              </a:rPr>
              <a:t>7. Individual </a:t>
            </a:r>
            <a:r>
              <a:rPr lang="en-HK" altLang="zh-TW" sz="1200" b="1"/>
              <a:t>Performance </a:t>
            </a:r>
            <a:r>
              <a:rPr lang="zh-TW" altLang="en-US" sz="1200" b="1"/>
              <a:t>個人表現</a:t>
            </a:r>
            <a:endParaRPr lang="en-US" altLang="zh-TW" sz="1200" b="1"/>
          </a:p>
          <a:p>
            <a:endParaRPr lang="zh-HK" altLang="zh-TW" sz="1200" b="1"/>
          </a:p>
          <a:p>
            <a:pPr marL="0" indent="0">
              <a:lnSpc>
                <a:spcPct val="120000"/>
              </a:lnSpc>
              <a:buNone/>
            </a:pPr>
            <a:r>
              <a:rPr lang="en-US" altLang="zh-HK" sz="1200"/>
              <a:t>7.3 Identify your own </a:t>
            </a:r>
            <a:r>
              <a:rPr lang="en-US" altLang="zh-HK" sz="1200" u="sng"/>
              <a:t>weakness</a:t>
            </a:r>
            <a:r>
              <a:rPr lang="en-US" altLang="zh-HK" sz="1200"/>
              <a:t> in the radar graph and explain with </a:t>
            </a:r>
            <a:r>
              <a:rPr lang="en-US" altLang="zh-HK" sz="1200" u="sng"/>
              <a:t>a detailed example</a:t>
            </a:r>
            <a:r>
              <a:rPr lang="en-US" altLang="zh-HK" sz="1200"/>
              <a:t> throughout the project. (5%)</a:t>
            </a:r>
          </a:p>
          <a:p>
            <a:pPr marL="0" marR="0" lvl="0" indent="0" algn="l" defTabSz="914400" rtl="0" eaLnBrk="1" fontAlgn="auto" latinLnBrk="0" hangingPunct="1">
              <a:lnSpc>
                <a:spcPct val="120000"/>
              </a:lnSpc>
              <a:spcBef>
                <a:spcPts val="0"/>
              </a:spcBef>
              <a:spcAft>
                <a:spcPts val="0"/>
              </a:spcAft>
              <a:buClrTx/>
              <a:buSzTx/>
              <a:buFontTx/>
              <a:buNone/>
              <a:tabLst/>
              <a:defRPr/>
            </a:pPr>
            <a:r>
              <a:rPr lang="zh-TW" altLang="en-US"/>
              <a:t>      在雷達圖中展示出你的弱項</a:t>
            </a:r>
            <a:r>
              <a:rPr lang="en-US" altLang="zh-TW"/>
              <a:t>, </a:t>
            </a:r>
            <a:r>
              <a:rPr lang="zh-TW" altLang="en-US"/>
              <a:t>並以項目過程中一個詳細的例子說明你的弱項。</a:t>
            </a:r>
            <a:endParaRPr lang="zh-HK" altLang="en-US"/>
          </a:p>
          <a:p>
            <a:pPr marL="0" indent="0">
              <a:lnSpc>
                <a:spcPct val="120000"/>
              </a:lnSpc>
              <a:buNone/>
            </a:pPr>
            <a:endParaRPr lang="en-HK" altLang="zh-TW" sz="1200"/>
          </a:p>
          <a:p>
            <a:endParaRPr lang="zh-HK"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63</a:t>
            </a:fld>
            <a:endParaRPr lang="zh-HK" altLang="en-US"/>
          </a:p>
        </p:txBody>
      </p:sp>
    </p:spTree>
    <p:extLst>
      <p:ext uri="{BB962C8B-B14F-4D97-AF65-F5344CB8AC3E}">
        <p14:creationId xmlns:p14="http://schemas.microsoft.com/office/powerpoint/2010/main" val="20082115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HK" altLang="zh-TW" b="1"/>
              <a:t>6.</a:t>
            </a:r>
            <a:r>
              <a:rPr lang="zh-TW" altLang="zh-HK" b="1"/>
              <a:t> </a:t>
            </a:r>
            <a:r>
              <a:rPr lang="en-US" altLang="zh-HK" b="1"/>
              <a:t>Self-reflection on social awareness </a:t>
            </a:r>
            <a:r>
              <a:rPr lang="zh-TW" altLang="en-US" b="1"/>
              <a:t>自己對社會意識的反思</a:t>
            </a:r>
            <a:r>
              <a:rPr lang="en-US" altLang="zh-HK" b="1"/>
              <a:t>(5%) </a:t>
            </a:r>
          </a:p>
          <a:p>
            <a:pPr marL="0" indent="0">
              <a:buNone/>
            </a:pPr>
            <a:endParaRPr lang="en-US" altLang="zh-HK" b="1"/>
          </a:p>
          <a:p>
            <a:pPr marL="0" indent="0">
              <a:lnSpc>
                <a:spcPct val="120000"/>
              </a:lnSpc>
              <a:buNone/>
            </a:pPr>
            <a:r>
              <a:rPr lang="en-US" altLang="zh-HK" sz="1200"/>
              <a:t>6.1  What is your </a:t>
            </a:r>
            <a:r>
              <a:rPr lang="en-US" altLang="zh-HK" sz="1200" u="sng"/>
              <a:t>new insight</a:t>
            </a:r>
            <a:r>
              <a:rPr lang="en-US" altLang="zh-HK" sz="1200"/>
              <a:t> on the </a:t>
            </a:r>
            <a:r>
              <a:rPr lang="en-US" altLang="zh-HK" sz="1200" u="sng"/>
              <a:t>community problem / SDG</a:t>
            </a:r>
            <a:r>
              <a:rPr lang="en-US" altLang="zh-HK" sz="1200"/>
              <a:t> after studying the selected topic and after completion of the project? </a:t>
            </a:r>
          </a:p>
          <a:p>
            <a:pPr marL="0" indent="0">
              <a:lnSpc>
                <a:spcPct val="120000"/>
              </a:lnSpc>
              <a:buNone/>
            </a:pPr>
            <a:r>
              <a:rPr lang="en-US" altLang="zh-HK" sz="1200"/>
              <a:t>       </a:t>
            </a:r>
            <a:r>
              <a:rPr lang="zh-TW" altLang="en-US" sz="1200"/>
              <a:t>在學習你所揀選的題目和完成了此項目之後</a:t>
            </a:r>
            <a:r>
              <a:rPr lang="en-US" altLang="zh-TW" sz="1200"/>
              <a:t>, </a:t>
            </a:r>
            <a:r>
              <a:rPr lang="zh-TW" altLang="en-US" sz="1200"/>
              <a:t>你對於有關的社區問題 </a:t>
            </a:r>
            <a:r>
              <a:rPr lang="en-US" altLang="zh-TW" sz="1200"/>
              <a:t>/ SDG</a:t>
            </a:r>
            <a:r>
              <a:rPr lang="en-US" altLang="zh-TW" sz="1200" baseline="0"/>
              <a:t> (</a:t>
            </a:r>
            <a:r>
              <a:rPr lang="zh-TW" altLang="en-US" sz="1200" baseline="0"/>
              <a:t>可持續發展目標</a:t>
            </a:r>
            <a:r>
              <a:rPr lang="en-US" altLang="zh-TW" sz="1200" baseline="0"/>
              <a:t>) </a:t>
            </a:r>
            <a:r>
              <a:rPr lang="zh-TW" altLang="en-US" sz="1200" baseline="0"/>
              <a:t>有何啟發 </a:t>
            </a:r>
            <a:r>
              <a:rPr lang="en-US" altLang="zh-TW" sz="1200" baseline="0"/>
              <a:t>(i.e.</a:t>
            </a:r>
            <a:r>
              <a:rPr lang="zh-TW" altLang="en-US" sz="1200" baseline="0"/>
              <a:t>新的看法</a:t>
            </a:r>
            <a:r>
              <a:rPr lang="en-US" altLang="zh-TW" sz="1200" baseline="0"/>
              <a:t>)?</a:t>
            </a:r>
            <a:endParaRPr lang="en-US" altLang="zh-HK" sz="1200"/>
          </a:p>
          <a:p>
            <a:pPr marL="0" indent="0">
              <a:lnSpc>
                <a:spcPct val="120000"/>
              </a:lnSpc>
              <a:buNone/>
            </a:pPr>
            <a:endParaRPr lang="en-US" altLang="zh-HK"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200"/>
              <a:t>6.2  From </a:t>
            </a:r>
            <a:r>
              <a:rPr lang="en-US" altLang="zh-HK" sz="1200" u="sng"/>
              <a:t>which piece of information / outcome </a:t>
            </a:r>
            <a:r>
              <a:rPr lang="en-US" altLang="zh-HK" sz="1200"/>
              <a:t>of the project that you have the above new insight?</a:t>
            </a:r>
            <a:r>
              <a:rPr lang="en-HK" altLang="zh-HK" sz="1200" b="1"/>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altLang="zh-HK" sz="1200" b="1"/>
              <a:t>       </a:t>
            </a:r>
            <a:r>
              <a:rPr lang="zh-TW" altLang="en-US" sz="1200" b="0"/>
              <a:t>從項目中的什麼資料</a:t>
            </a:r>
            <a:r>
              <a:rPr lang="en-US" altLang="zh-TW" sz="1200" b="0"/>
              <a:t>/ </a:t>
            </a:r>
            <a:r>
              <a:rPr lang="zh-TW" altLang="en-US" sz="1200" b="0"/>
              <a:t>成果 </a:t>
            </a:r>
            <a:r>
              <a:rPr lang="en-US" altLang="zh-TW" sz="1200" b="0"/>
              <a:t>(</a:t>
            </a:r>
            <a:r>
              <a:rPr lang="zh-TW" altLang="en-US" sz="1200" b="0"/>
              <a:t>例如問卷調查結果</a:t>
            </a:r>
            <a:r>
              <a:rPr lang="en-US" altLang="zh-TW" sz="1200" b="0"/>
              <a:t>) </a:t>
            </a:r>
            <a:r>
              <a:rPr lang="zh-TW" altLang="en-US" sz="1200" b="0"/>
              <a:t>令你有以上啟發</a:t>
            </a:r>
            <a:r>
              <a:rPr lang="en-US" altLang="zh-TW" sz="1200" b="0"/>
              <a:t>?</a:t>
            </a:r>
            <a:endParaRPr lang="en-HK" altLang="zh-HK" sz="1200" b="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200" b="1" baseline="0"/>
              <a:t>        </a:t>
            </a:r>
            <a:endParaRPr lang="en-HK" altLang="zh-HK" sz="1200"/>
          </a:p>
          <a:p>
            <a:endParaRPr lang="zh-HK"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65</a:t>
            </a:fld>
            <a:endParaRPr lang="zh-HK" altLang="en-US"/>
          </a:p>
        </p:txBody>
      </p:sp>
    </p:spTree>
    <p:extLst>
      <p:ext uri="{BB962C8B-B14F-4D97-AF65-F5344CB8AC3E}">
        <p14:creationId xmlns:p14="http://schemas.microsoft.com/office/powerpoint/2010/main" val="2572962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a:t>Please</a:t>
            </a:r>
            <a:r>
              <a:rPr lang="en-US" altLang="zh-TW" b="1" baseline="0"/>
              <a:t> right </a:t>
            </a:r>
            <a:r>
              <a:rPr lang="en-US" altLang="zh-TW" b="1"/>
              <a:t>click the graph</a:t>
            </a:r>
            <a:r>
              <a:rPr lang="en-US" altLang="zh-TW" b="1" baseline="0"/>
              <a:t> </a:t>
            </a:r>
            <a:r>
              <a:rPr lang="en-US" altLang="zh-TW" b="1" baseline="0">
                <a:sym typeface="Wingdings" panose="05000000000000000000" pitchFamily="2" charset="2"/>
              </a:rPr>
              <a:t> Edit Information  Edit Information in Excel  Enter your Mark in the Excel table</a:t>
            </a:r>
          </a:p>
          <a:p>
            <a:r>
              <a:rPr lang="zh-TW" altLang="en-US" b="1" baseline="0">
                <a:sym typeface="Wingdings" panose="05000000000000000000" pitchFamily="2" charset="2"/>
              </a:rPr>
              <a:t>右</a:t>
            </a:r>
            <a:r>
              <a:rPr lang="en-US" altLang="zh-TW" b="1" baseline="0">
                <a:sym typeface="Wingdings" panose="05000000000000000000" pitchFamily="2" charset="2"/>
              </a:rPr>
              <a:t>click</a:t>
            </a:r>
            <a:r>
              <a:rPr lang="zh-TW" altLang="en-US" b="1" baseline="0">
                <a:sym typeface="Wingdings" panose="05000000000000000000" pitchFamily="2" charset="2"/>
              </a:rPr>
              <a:t>此圖</a:t>
            </a:r>
            <a:r>
              <a:rPr lang="en-US" altLang="zh-TW" b="1" baseline="0">
                <a:sym typeface="Wingdings" panose="05000000000000000000" pitchFamily="2" charset="2"/>
              </a:rPr>
              <a:t>  </a:t>
            </a:r>
            <a:r>
              <a:rPr lang="zh-TW" altLang="en-US" b="1" baseline="0">
                <a:sym typeface="Wingdings" panose="05000000000000000000" pitchFamily="2" charset="2"/>
              </a:rPr>
              <a:t>編輯資料 </a:t>
            </a:r>
            <a:r>
              <a:rPr lang="en-US" altLang="zh-TW" b="1" baseline="0">
                <a:sym typeface="Wingdings" panose="05000000000000000000" pitchFamily="2" charset="2"/>
              </a:rPr>
              <a:t> </a:t>
            </a:r>
            <a:r>
              <a:rPr lang="zh-TW" altLang="en-US" b="1" baseline="0">
                <a:sym typeface="Wingdings" panose="05000000000000000000" pitchFamily="2" charset="2"/>
              </a:rPr>
              <a:t>在</a:t>
            </a:r>
            <a:r>
              <a:rPr lang="en-US" altLang="zh-TW" b="1" baseline="0">
                <a:sym typeface="Wingdings" panose="05000000000000000000" pitchFamily="2" charset="2"/>
              </a:rPr>
              <a:t>Excel</a:t>
            </a:r>
            <a:r>
              <a:rPr lang="zh-TW" altLang="en-US" b="1" baseline="0">
                <a:sym typeface="Wingdings" panose="05000000000000000000" pitchFamily="2" charset="2"/>
              </a:rPr>
              <a:t>中編輯資料 </a:t>
            </a:r>
            <a:r>
              <a:rPr lang="en-US" altLang="zh-TW" b="1" baseline="0">
                <a:sym typeface="Wingdings" panose="05000000000000000000" pitchFamily="2" charset="2"/>
              </a:rPr>
              <a:t> </a:t>
            </a:r>
            <a:r>
              <a:rPr lang="zh-TW" altLang="en-US" b="1" baseline="0">
                <a:sym typeface="Wingdings" panose="05000000000000000000" pitchFamily="2" charset="2"/>
              </a:rPr>
              <a:t>於</a:t>
            </a:r>
            <a:r>
              <a:rPr lang="en-US" altLang="zh-TW" b="1" baseline="0">
                <a:sym typeface="Wingdings" panose="05000000000000000000" pitchFamily="2" charset="2"/>
              </a:rPr>
              <a:t>Excel</a:t>
            </a:r>
            <a:r>
              <a:rPr lang="zh-TW" altLang="en-US" b="1" baseline="0">
                <a:sym typeface="Wingdings" panose="05000000000000000000" pitchFamily="2" charset="2"/>
              </a:rPr>
              <a:t>表輸入你的表現分數</a:t>
            </a:r>
            <a:r>
              <a:rPr lang="en-US" altLang="zh-TW" b="1" baseline="0">
                <a:sym typeface="Wingdings" panose="05000000000000000000" pitchFamily="2" charset="2"/>
              </a:rPr>
              <a:t>(My mark)</a:t>
            </a:r>
          </a:p>
          <a:p>
            <a:endParaRPr lang="en-US" altLang="zh-HK"/>
          </a:p>
          <a:p>
            <a:r>
              <a:rPr lang="en-US" altLang="zh-TW" sz="2000" b="1" baseline="0">
                <a:sym typeface="Wingdings" panose="05000000000000000000" pitchFamily="2" charset="2"/>
              </a:rPr>
              <a:t>7. Individual </a:t>
            </a:r>
            <a:r>
              <a:rPr lang="en-HK" altLang="zh-TW" sz="2000" b="1"/>
              <a:t>Performance </a:t>
            </a:r>
            <a:r>
              <a:rPr lang="zh-TW" altLang="en-US" sz="2000" b="1"/>
              <a:t>個人表現</a:t>
            </a:r>
            <a:endParaRPr lang="zh-HK" altLang="zh-TW" sz="2000" b="1"/>
          </a:p>
          <a:p>
            <a:endParaRPr lang="zh-TW" altLang="en-US"/>
          </a:p>
          <a:p>
            <a:r>
              <a:rPr lang="en-US" altLang="zh-HK" sz="1200" kern="100">
                <a:latin typeface="Calibri" panose="020F0502020204030204" pitchFamily="34" charset="0"/>
                <a:cs typeface="Times New Roman" panose="02020603050405020304" pitchFamily="18" charset="0"/>
              </a:rPr>
              <a:t>7.1 How was </a:t>
            </a:r>
            <a:r>
              <a:rPr lang="en-US" altLang="zh-HK" sz="1200" u="sng" kern="100">
                <a:latin typeface="Calibri" panose="020F0502020204030204" pitchFamily="34" charset="0"/>
                <a:cs typeface="Times New Roman" panose="02020603050405020304" pitchFamily="18" charset="0"/>
              </a:rPr>
              <a:t>your own performance </a:t>
            </a:r>
            <a:r>
              <a:rPr lang="en-US" altLang="zh-HK" sz="1200" kern="100">
                <a:latin typeface="Calibri" panose="020F0502020204030204" pitchFamily="34" charset="0"/>
                <a:cs typeface="Times New Roman" panose="02020603050405020304" pitchFamily="18" charset="0"/>
              </a:rPr>
              <a:t>in terms of </a:t>
            </a:r>
            <a:r>
              <a:rPr lang="en-US" altLang="zh-HK" sz="1200" u="sng" kern="100">
                <a:latin typeface="Calibri" panose="020F0502020204030204" pitchFamily="34" charset="0"/>
                <a:cs typeface="Times New Roman" panose="02020603050405020304" pitchFamily="18" charset="0"/>
              </a:rPr>
              <a:t>collaboration skill(s)</a:t>
            </a:r>
            <a:r>
              <a:rPr lang="en-US" altLang="zh-HK" sz="1200" kern="100">
                <a:latin typeface="Calibri" panose="020F0502020204030204" pitchFamily="34" charset="0"/>
                <a:cs typeface="Times New Roman" panose="02020603050405020304" pitchFamily="18" charset="0"/>
              </a:rPr>
              <a:t>? (Please use the </a:t>
            </a:r>
            <a:r>
              <a:rPr lang="en-US" altLang="zh-HK" sz="1200" kern="100">
                <a:solidFill>
                  <a:srgbClr val="FF0000"/>
                </a:solidFill>
                <a:latin typeface="Calibri" panose="020F0502020204030204" pitchFamily="34" charset="0"/>
                <a:cs typeface="Times New Roman" panose="02020603050405020304" pitchFamily="18" charset="0"/>
              </a:rPr>
              <a:t>radar graph </a:t>
            </a:r>
            <a:r>
              <a:rPr lang="en-US" altLang="zh-HK" sz="1200" kern="100">
                <a:latin typeface="Calibri" panose="020F0502020204030204" pitchFamily="34" charset="0"/>
                <a:cs typeface="Times New Roman" panose="02020603050405020304" pitchFamily="18" charset="0"/>
              </a:rPr>
              <a:t>below</a:t>
            </a:r>
            <a:r>
              <a:rPr lang="en-US" altLang="zh-HK" sz="1200" kern="100">
                <a:solidFill>
                  <a:srgbClr val="FF0000"/>
                </a:solidFill>
                <a:latin typeface="Calibri" panose="020F0502020204030204" pitchFamily="34" charset="0"/>
                <a:cs typeface="Times New Roman" panose="02020603050405020304" pitchFamily="18" charset="0"/>
              </a:rPr>
              <a:t> </a:t>
            </a:r>
            <a:r>
              <a:rPr lang="en-US" altLang="zh-HK" sz="1200" kern="100">
                <a:latin typeface="Calibri" panose="020F0502020204030204" pitchFamily="34" charset="0"/>
                <a:cs typeface="Times New Roman" panose="02020603050405020304" pitchFamily="18" charset="0"/>
              </a:rPr>
              <a:t>to show your own performance and </a:t>
            </a:r>
            <a:r>
              <a:rPr lang="en-US" altLang="zh-HK" sz="1200" u="sng" kern="100">
                <a:latin typeface="Calibri" panose="020F0502020204030204" pitchFamily="34" charset="0"/>
                <a:cs typeface="Times New Roman" panose="02020603050405020304" pitchFamily="18" charset="0"/>
              </a:rPr>
              <a:t>answer questions in next two slides</a:t>
            </a:r>
            <a:r>
              <a:rPr lang="en-US" altLang="zh-HK" sz="1200" kern="100">
                <a:latin typeface="Calibri" panose="020F0502020204030204" pitchFamily="34" charset="0"/>
                <a:cs typeface="Times New Roman" panose="02020603050405020304" pitchFamily="18" charset="0"/>
              </a:rPr>
              <a:t>) </a:t>
            </a:r>
            <a:r>
              <a:rPr lang="zh-TW" altLang="en-US" kern="100">
                <a:latin typeface="Calibri" panose="020F0502020204030204" pitchFamily="34" charset="0"/>
                <a:cs typeface="Times New Roman" panose="02020603050405020304" pitchFamily="18" charset="0"/>
              </a:rPr>
              <a:t>就與人合作技巧而言</a:t>
            </a:r>
            <a:r>
              <a:rPr lang="en-US" altLang="zh-TW" kern="100">
                <a:latin typeface="Calibri" panose="020F0502020204030204" pitchFamily="34" charset="0"/>
                <a:cs typeface="Times New Roman" panose="02020603050405020304" pitchFamily="18" charset="0"/>
              </a:rPr>
              <a:t>, </a:t>
            </a:r>
            <a:r>
              <a:rPr lang="zh-TW" altLang="en-US" kern="100">
                <a:latin typeface="Calibri" panose="020F0502020204030204" pitchFamily="34" charset="0"/>
                <a:cs typeface="Times New Roman" panose="02020603050405020304" pitchFamily="18" charset="0"/>
              </a:rPr>
              <a:t>你表現如何</a:t>
            </a:r>
            <a:r>
              <a:rPr lang="en-US" altLang="zh-TW" kern="100">
                <a:latin typeface="Calibri" panose="020F0502020204030204" pitchFamily="34" charset="0"/>
                <a:cs typeface="Times New Roman" panose="02020603050405020304" pitchFamily="18" charset="0"/>
              </a:rPr>
              <a:t>? (</a:t>
            </a:r>
            <a:r>
              <a:rPr lang="zh-TW" altLang="en-US" kern="100">
                <a:latin typeface="Calibri" panose="020F0502020204030204" pitchFamily="34" charset="0"/>
                <a:cs typeface="Times New Roman" panose="02020603050405020304" pitchFamily="18" charset="0"/>
              </a:rPr>
              <a:t>請以此雷達圖展示你的個人表現以及於下兩頁 </a:t>
            </a:r>
            <a:r>
              <a:rPr lang="en-US" altLang="zh-TW" kern="100">
                <a:latin typeface="Calibri" panose="020F0502020204030204" pitchFamily="34" charset="0"/>
                <a:cs typeface="Times New Roman" panose="02020603050405020304" pitchFamily="18" charset="0"/>
              </a:rPr>
              <a:t>PPT </a:t>
            </a:r>
            <a:r>
              <a:rPr lang="zh-TW" altLang="en-US" kern="100">
                <a:latin typeface="Calibri" panose="020F0502020204030204" pitchFamily="34" charset="0"/>
                <a:cs typeface="Times New Roman" panose="02020603050405020304" pitchFamily="18" charset="0"/>
              </a:rPr>
              <a:t>作答問題</a:t>
            </a:r>
            <a:r>
              <a:rPr lang="en-US" altLang="zh-TW" kern="100">
                <a:latin typeface="Calibri" panose="020F0502020204030204" pitchFamily="34" charset="0"/>
                <a:cs typeface="Times New Roman" panose="02020603050405020304" pitchFamily="18" charset="0"/>
              </a:rPr>
              <a:t>)</a:t>
            </a:r>
            <a:endParaRPr lang="en-US" altLang="zh-HK" kern="100">
              <a:latin typeface="Calibri" panose="020F0502020204030204" pitchFamily="34" charset="0"/>
              <a:cs typeface="Times New Roman" panose="02020603050405020304" pitchFamily="18" charset="0"/>
            </a:endParaRPr>
          </a:p>
          <a:p>
            <a:r>
              <a:rPr lang="en-US" altLang="zh-HK" kern="100">
                <a:latin typeface="Calibri" panose="020F0502020204030204" pitchFamily="34" charset="0"/>
                <a:cs typeface="Times New Roman" panose="02020603050405020304" pitchFamily="18" charset="0"/>
              </a:rPr>
              <a:t>      </a:t>
            </a:r>
            <a:endParaRPr lang="en-US" altLang="zh-HK"/>
          </a:p>
          <a:p>
            <a:r>
              <a:rPr lang="en-HK" sz="1200" kern="1200">
                <a:solidFill>
                  <a:schemeClr val="tx1"/>
                </a:solidFill>
                <a:effectLst/>
                <a:latin typeface="+mn-lt"/>
                <a:ea typeface="+mn-ea"/>
                <a:cs typeface="+mn-cs"/>
              </a:rPr>
              <a:t>Organization skill (e.g. able to delegate workload, take care of their responsibilities, and keep themselves organized)</a:t>
            </a:r>
          </a:p>
          <a:p>
            <a:r>
              <a:rPr lang="zh-TW" altLang="en-US"/>
              <a:t>組織能力</a:t>
            </a:r>
            <a:r>
              <a:rPr lang="en-US" altLang="zh-TW"/>
              <a:t>(e.g.,</a:t>
            </a:r>
            <a:r>
              <a:rPr lang="en-US" altLang="zh-TW" baseline="0"/>
              <a:t> </a:t>
            </a:r>
            <a:r>
              <a:rPr lang="zh-TW" altLang="en-US" sz="1200" b="0" i="0" kern="1200">
                <a:solidFill>
                  <a:schemeClr val="tx1"/>
                </a:solidFill>
                <a:effectLst/>
                <a:latin typeface="+mn-lt"/>
                <a:ea typeface="+mn-ea"/>
                <a:cs typeface="+mn-cs"/>
              </a:rPr>
              <a:t>委派工作、了解每位成員職責、及確保每位成員都可以有條理地安排工作，以達成目標</a:t>
            </a:r>
            <a:r>
              <a:rPr lang="en-US" altLang="zh-TW" baseline="0"/>
              <a:t>)</a:t>
            </a:r>
            <a:endParaRPr lang="en-US" altLang="zh-TW"/>
          </a:p>
          <a:p>
            <a:endParaRPr lang="en-US" altLang="zh-TW" baseline="0"/>
          </a:p>
          <a:p>
            <a:r>
              <a:rPr lang="en-US" altLang="zh-TW" baseline="0"/>
              <a:t>Communication (e.g., Gave constructive feedback? Active listening?) </a:t>
            </a:r>
          </a:p>
          <a:p>
            <a:r>
              <a:rPr lang="zh-TW" altLang="en-US" baseline="0"/>
              <a:t>溝通 </a:t>
            </a:r>
            <a:r>
              <a:rPr lang="en-US" altLang="zh-TW" baseline="0"/>
              <a:t>(e.g., </a:t>
            </a:r>
            <a:r>
              <a:rPr lang="zh-TW" altLang="en-US" baseline="0"/>
              <a:t>有給予有建設性的意見</a:t>
            </a:r>
            <a:r>
              <a:rPr lang="en-US" altLang="zh-TW" baseline="0"/>
              <a:t>? </a:t>
            </a:r>
            <a:r>
              <a:rPr lang="zh-TW" altLang="en-US" baseline="0"/>
              <a:t>有準確聆聽</a:t>
            </a:r>
            <a:r>
              <a:rPr lang="en-US" altLang="zh-TW" baseline="0"/>
              <a:t>?) </a:t>
            </a:r>
          </a:p>
          <a:p>
            <a:endParaRPr lang="en-US" altLang="zh-TW" baseline="0"/>
          </a:p>
          <a:p>
            <a:r>
              <a:rPr lang="en-US" altLang="zh-TW" baseline="0"/>
              <a:t>Commitment to the Project? (e.g., Extra meeting to do this project?)</a:t>
            </a:r>
          </a:p>
          <a:p>
            <a:r>
              <a:rPr lang="zh-TW" altLang="en-US" baseline="0"/>
              <a:t>對項目投入</a:t>
            </a:r>
            <a:r>
              <a:rPr lang="en-US" altLang="zh-TW" baseline="0"/>
              <a:t>? (e.g., </a:t>
            </a:r>
            <a:r>
              <a:rPr lang="zh-TW" altLang="en-US" baseline="0"/>
              <a:t>有開額外的會議以處理預計之外的事情</a:t>
            </a:r>
            <a:r>
              <a:rPr lang="en-US" altLang="zh-TW" baseline="0"/>
              <a:t>?)</a:t>
            </a:r>
          </a:p>
          <a:p>
            <a:endParaRPr lang="en-US" altLang="zh-TW" baseline="0"/>
          </a:p>
          <a:p>
            <a:r>
              <a:rPr lang="en-US" altLang="zh-TW" baseline="0"/>
              <a:t>Supporting Others (e.g., Offered help to teammates? Comforted teammates?)</a:t>
            </a:r>
          </a:p>
          <a:p>
            <a:r>
              <a:rPr lang="zh-TW" altLang="en-US" baseline="0"/>
              <a:t>互相支持 </a:t>
            </a:r>
            <a:r>
              <a:rPr lang="en-US" altLang="zh-TW" baseline="0"/>
              <a:t>(e.g., </a:t>
            </a:r>
            <a:r>
              <a:rPr lang="zh-TW" altLang="en-US" baseline="0"/>
              <a:t>幫助組員</a:t>
            </a:r>
            <a:r>
              <a:rPr lang="en-US" altLang="zh-TW" baseline="0"/>
              <a:t>? </a:t>
            </a:r>
            <a:r>
              <a:rPr lang="zh-TW" altLang="en-US" baseline="0"/>
              <a:t>慰問組員</a:t>
            </a:r>
            <a:r>
              <a:rPr lang="en-US" altLang="zh-TW" baseline="0"/>
              <a:t>?) </a:t>
            </a:r>
          </a:p>
          <a:p>
            <a:endParaRPr lang="en-US" altLang="zh-TW" baseline="0"/>
          </a:p>
          <a:p>
            <a:r>
              <a:rPr lang="en-US" altLang="zh-TW" baseline="0"/>
              <a:t>Conflict Resolution (e.g., Offered solutions to conflicts?) (</a:t>
            </a:r>
            <a:r>
              <a:rPr lang="en-US" altLang="zh-TW" baseline="0" err="1"/>
              <a:t>pls</a:t>
            </a:r>
            <a:r>
              <a:rPr lang="en-US" altLang="zh-TW" baseline="0"/>
              <a:t> input NA if no conflict)</a:t>
            </a:r>
          </a:p>
          <a:p>
            <a:r>
              <a:rPr lang="zh-TW" altLang="en-US" baseline="0"/>
              <a:t>衝突處理 </a:t>
            </a:r>
            <a:r>
              <a:rPr lang="en-US" altLang="zh-TW" baseline="0"/>
              <a:t>(e.g., </a:t>
            </a:r>
            <a:r>
              <a:rPr lang="zh-TW" altLang="en-US" baseline="0"/>
              <a:t>就衝突提供了解決方法</a:t>
            </a:r>
            <a:r>
              <a:rPr lang="en-US" altLang="zh-TW" baseline="0"/>
              <a:t>?) (</a:t>
            </a:r>
            <a:r>
              <a:rPr lang="zh-TW" altLang="en-US" baseline="0"/>
              <a:t>如整個項目過程中沒衝突</a:t>
            </a:r>
            <a:r>
              <a:rPr lang="en-US" altLang="zh-TW" baseline="0"/>
              <a:t>, </a:t>
            </a:r>
            <a:r>
              <a:rPr lang="zh-TW" altLang="en-US" baseline="0"/>
              <a:t>請輸入 </a:t>
            </a:r>
            <a:r>
              <a:rPr lang="en-US" altLang="zh-TW" baseline="0"/>
              <a:t>NA &lt;i.e., Not Available </a:t>
            </a:r>
            <a:r>
              <a:rPr lang="zh-TW" altLang="en-US" baseline="0"/>
              <a:t>不適用</a:t>
            </a:r>
            <a:r>
              <a:rPr lang="en-US" altLang="zh-TW" baseline="0"/>
              <a:t>&gt; )</a:t>
            </a:r>
          </a:p>
          <a:p>
            <a:endParaRPr lang="en-US" altLang="zh-TW" baseline="0"/>
          </a:p>
          <a:p>
            <a:r>
              <a:rPr lang="en-US" altLang="zh-TW" baseline="0"/>
              <a:t>Other area: ____________ (</a:t>
            </a:r>
            <a:r>
              <a:rPr lang="en-US" altLang="zh-TW" baseline="0" err="1"/>
              <a:t>pls</a:t>
            </a:r>
            <a:r>
              <a:rPr lang="en-US" altLang="zh-TW" baseline="0"/>
              <a:t> input NA if no other area) </a:t>
            </a:r>
          </a:p>
          <a:p>
            <a:r>
              <a:rPr lang="zh-TW" altLang="en-US" baseline="0"/>
              <a:t>其他範疇</a:t>
            </a:r>
            <a:r>
              <a:rPr lang="en-US" altLang="zh-TW" baseline="0"/>
              <a:t>: ______________(</a:t>
            </a:r>
            <a:r>
              <a:rPr lang="zh-TW" altLang="en-US" baseline="0"/>
              <a:t>如沒有</a:t>
            </a:r>
            <a:r>
              <a:rPr lang="en-US" altLang="zh-TW" baseline="0"/>
              <a:t>, </a:t>
            </a:r>
            <a:r>
              <a:rPr lang="zh-TW" altLang="en-US" baseline="0"/>
              <a:t>請輸入 </a:t>
            </a:r>
            <a:r>
              <a:rPr lang="en-US" altLang="zh-TW" baseline="0"/>
              <a:t>NA)</a:t>
            </a:r>
            <a:endParaRPr lang="zh-HK"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66</a:t>
            </a:fld>
            <a:endParaRPr lang="zh-HK" altLang="en-US"/>
          </a:p>
        </p:txBody>
      </p:sp>
    </p:spTree>
    <p:extLst>
      <p:ext uri="{BB962C8B-B14F-4D97-AF65-F5344CB8AC3E}">
        <p14:creationId xmlns:p14="http://schemas.microsoft.com/office/powerpoint/2010/main" val="13540677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altLang="zh-TW" sz="1200" b="1" baseline="0">
                <a:sym typeface="Wingdings" panose="05000000000000000000" pitchFamily="2" charset="2"/>
              </a:rPr>
              <a:t>7. Individual </a:t>
            </a:r>
            <a:r>
              <a:rPr lang="en-HK" altLang="zh-TW" sz="1200" b="1"/>
              <a:t>Performance </a:t>
            </a:r>
            <a:r>
              <a:rPr lang="zh-TW" altLang="en-US" sz="1200" b="1"/>
              <a:t>個人表現</a:t>
            </a:r>
            <a:endParaRPr lang="zh-HK" altLang="zh-TW" sz="1200" b="1"/>
          </a:p>
          <a:p>
            <a:pPr marL="0" indent="0">
              <a:lnSpc>
                <a:spcPct val="120000"/>
              </a:lnSpc>
              <a:buNone/>
            </a:pPr>
            <a:endParaRPr lang="en-US" altLang="zh-HK" sz="1200"/>
          </a:p>
          <a:p>
            <a:pPr marL="0" indent="0">
              <a:lnSpc>
                <a:spcPct val="120000"/>
              </a:lnSpc>
              <a:buNone/>
            </a:pPr>
            <a:r>
              <a:rPr lang="en-US" altLang="zh-HK" sz="1200"/>
              <a:t>7.2 Identify your own </a:t>
            </a:r>
            <a:r>
              <a:rPr lang="en-US" altLang="zh-HK" sz="1200" u="sng"/>
              <a:t>strength</a:t>
            </a:r>
            <a:r>
              <a:rPr lang="en-US" altLang="zh-HK" sz="1200"/>
              <a:t> in the radar graph and explain with </a:t>
            </a:r>
            <a:r>
              <a:rPr lang="en-US" altLang="zh-HK" sz="1200" u="sng"/>
              <a:t>a detailed example</a:t>
            </a:r>
            <a:r>
              <a:rPr lang="en-US" altLang="zh-HK" sz="1200"/>
              <a:t> throughout the project. (5%)</a:t>
            </a:r>
            <a:endParaRPr lang="en-HK" altLang="zh-TW" sz="1200"/>
          </a:p>
          <a:p>
            <a:r>
              <a:rPr lang="en-US" altLang="zh-HK"/>
              <a:t>      </a:t>
            </a:r>
            <a:r>
              <a:rPr lang="zh-TW" altLang="en-US"/>
              <a:t>在雷達圖中展示出你的強項</a:t>
            </a:r>
            <a:r>
              <a:rPr lang="en-US" altLang="zh-TW"/>
              <a:t>, </a:t>
            </a:r>
            <a:r>
              <a:rPr lang="zh-TW" altLang="en-US"/>
              <a:t>並以項目過程中一個詳細的例子說明你的強項。</a:t>
            </a:r>
            <a:endParaRPr lang="zh-HK"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67</a:t>
            </a:fld>
            <a:endParaRPr lang="zh-HK" altLang="en-US"/>
          </a:p>
        </p:txBody>
      </p:sp>
    </p:spTree>
    <p:extLst>
      <p:ext uri="{BB962C8B-B14F-4D97-AF65-F5344CB8AC3E}">
        <p14:creationId xmlns:p14="http://schemas.microsoft.com/office/powerpoint/2010/main" val="23571924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baseline="0">
                <a:sym typeface="Wingdings" panose="05000000000000000000" pitchFamily="2" charset="2"/>
              </a:rPr>
              <a:t>7. Individual </a:t>
            </a:r>
            <a:r>
              <a:rPr lang="en-HK" altLang="zh-TW" sz="1200" b="1"/>
              <a:t>Performance </a:t>
            </a:r>
            <a:r>
              <a:rPr lang="zh-TW" altLang="en-US" sz="1200" b="1"/>
              <a:t>個人表現</a:t>
            </a:r>
            <a:endParaRPr lang="en-US" altLang="zh-TW" sz="1200" b="1"/>
          </a:p>
          <a:p>
            <a:endParaRPr lang="zh-HK" altLang="zh-TW" sz="1200" b="1"/>
          </a:p>
          <a:p>
            <a:pPr marL="0" indent="0">
              <a:lnSpc>
                <a:spcPct val="120000"/>
              </a:lnSpc>
              <a:buNone/>
            </a:pPr>
            <a:r>
              <a:rPr lang="en-US" altLang="zh-HK" sz="1200"/>
              <a:t>7.3 Identify your own </a:t>
            </a:r>
            <a:r>
              <a:rPr lang="en-US" altLang="zh-HK" sz="1200" u="sng"/>
              <a:t>weakness</a:t>
            </a:r>
            <a:r>
              <a:rPr lang="en-US" altLang="zh-HK" sz="1200"/>
              <a:t> in the radar graph and explain with </a:t>
            </a:r>
            <a:r>
              <a:rPr lang="en-US" altLang="zh-HK" sz="1200" u="sng"/>
              <a:t>a detailed example</a:t>
            </a:r>
            <a:r>
              <a:rPr lang="en-US" altLang="zh-HK" sz="1200"/>
              <a:t> throughout the project. (5%)</a:t>
            </a:r>
          </a:p>
          <a:p>
            <a:pPr marL="0" marR="0" lvl="0" indent="0" algn="l" defTabSz="914400" rtl="0" eaLnBrk="1" fontAlgn="auto" latinLnBrk="0" hangingPunct="1">
              <a:lnSpc>
                <a:spcPct val="120000"/>
              </a:lnSpc>
              <a:spcBef>
                <a:spcPts val="0"/>
              </a:spcBef>
              <a:spcAft>
                <a:spcPts val="0"/>
              </a:spcAft>
              <a:buClrTx/>
              <a:buSzTx/>
              <a:buFontTx/>
              <a:buNone/>
              <a:tabLst/>
              <a:defRPr/>
            </a:pPr>
            <a:r>
              <a:rPr lang="zh-TW" altLang="en-US"/>
              <a:t>      在雷達圖中展示出你的弱項</a:t>
            </a:r>
            <a:r>
              <a:rPr lang="en-US" altLang="zh-TW"/>
              <a:t>, </a:t>
            </a:r>
            <a:r>
              <a:rPr lang="zh-TW" altLang="en-US"/>
              <a:t>並以項目過程中一個詳細的例子說明你的弱項。</a:t>
            </a:r>
            <a:endParaRPr lang="zh-HK" altLang="en-US"/>
          </a:p>
          <a:p>
            <a:pPr marL="0" indent="0">
              <a:lnSpc>
                <a:spcPct val="120000"/>
              </a:lnSpc>
              <a:buNone/>
            </a:pPr>
            <a:endParaRPr lang="en-HK" altLang="zh-TW" sz="1200"/>
          </a:p>
          <a:p>
            <a:endParaRPr lang="zh-HK"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68</a:t>
            </a:fld>
            <a:endParaRPr lang="zh-HK" altLang="en-US"/>
          </a:p>
        </p:txBody>
      </p:sp>
    </p:spTree>
    <p:extLst>
      <p:ext uri="{BB962C8B-B14F-4D97-AF65-F5344CB8AC3E}">
        <p14:creationId xmlns:p14="http://schemas.microsoft.com/office/powerpoint/2010/main" val="13347091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HK" altLang="zh-TW" b="1"/>
              <a:t>6.</a:t>
            </a:r>
            <a:r>
              <a:rPr lang="zh-TW" altLang="zh-HK" b="1"/>
              <a:t> </a:t>
            </a:r>
            <a:r>
              <a:rPr lang="en-US" altLang="zh-HK" b="1"/>
              <a:t>Self-reflection on social awareness </a:t>
            </a:r>
            <a:r>
              <a:rPr lang="zh-TW" altLang="en-US" b="1"/>
              <a:t>自己對社會意識的反思</a:t>
            </a:r>
            <a:r>
              <a:rPr lang="en-US" altLang="zh-HK" b="1"/>
              <a:t>(5%) </a:t>
            </a:r>
          </a:p>
          <a:p>
            <a:pPr marL="0" indent="0">
              <a:buNone/>
            </a:pPr>
            <a:endParaRPr lang="en-US" altLang="zh-HK" b="1"/>
          </a:p>
          <a:p>
            <a:pPr marL="0" indent="0">
              <a:lnSpc>
                <a:spcPct val="120000"/>
              </a:lnSpc>
              <a:buNone/>
            </a:pPr>
            <a:r>
              <a:rPr lang="en-US" altLang="zh-HK" sz="1200"/>
              <a:t>6.1  What is your </a:t>
            </a:r>
            <a:r>
              <a:rPr lang="en-US" altLang="zh-HK" sz="1200" u="sng"/>
              <a:t>new insight</a:t>
            </a:r>
            <a:r>
              <a:rPr lang="en-US" altLang="zh-HK" sz="1200"/>
              <a:t> on the </a:t>
            </a:r>
            <a:r>
              <a:rPr lang="en-US" altLang="zh-HK" sz="1200" u="sng"/>
              <a:t>community problem / SDG</a:t>
            </a:r>
            <a:r>
              <a:rPr lang="en-US" altLang="zh-HK" sz="1200"/>
              <a:t> after studying the selected topic and after completion of the project? </a:t>
            </a:r>
          </a:p>
          <a:p>
            <a:pPr marL="0" indent="0">
              <a:lnSpc>
                <a:spcPct val="120000"/>
              </a:lnSpc>
              <a:buNone/>
            </a:pPr>
            <a:r>
              <a:rPr lang="en-US" altLang="zh-HK" sz="1200"/>
              <a:t>       </a:t>
            </a:r>
            <a:r>
              <a:rPr lang="zh-TW" altLang="en-US" sz="1200"/>
              <a:t>在學習你所揀選的題目和完成了此項目之後</a:t>
            </a:r>
            <a:r>
              <a:rPr lang="en-US" altLang="zh-TW" sz="1200"/>
              <a:t>, </a:t>
            </a:r>
            <a:r>
              <a:rPr lang="zh-TW" altLang="en-US" sz="1200"/>
              <a:t>你對於有關的社區問題 </a:t>
            </a:r>
            <a:r>
              <a:rPr lang="en-US" altLang="zh-TW" sz="1200"/>
              <a:t>/ SDG</a:t>
            </a:r>
            <a:r>
              <a:rPr lang="en-US" altLang="zh-TW" sz="1200" baseline="0"/>
              <a:t> (</a:t>
            </a:r>
            <a:r>
              <a:rPr lang="zh-TW" altLang="en-US" sz="1200" baseline="0"/>
              <a:t>可持續發展目標</a:t>
            </a:r>
            <a:r>
              <a:rPr lang="en-US" altLang="zh-TW" sz="1200" baseline="0"/>
              <a:t>) </a:t>
            </a:r>
            <a:r>
              <a:rPr lang="zh-TW" altLang="en-US" sz="1200" baseline="0"/>
              <a:t>有何啟發 </a:t>
            </a:r>
            <a:r>
              <a:rPr lang="en-US" altLang="zh-TW" sz="1200" baseline="0"/>
              <a:t>(i.e.</a:t>
            </a:r>
            <a:r>
              <a:rPr lang="zh-TW" altLang="en-US" sz="1200" baseline="0"/>
              <a:t>新的看法</a:t>
            </a:r>
            <a:r>
              <a:rPr lang="en-US" altLang="zh-TW" sz="1200" baseline="0"/>
              <a:t>)?</a:t>
            </a:r>
            <a:endParaRPr lang="en-US" altLang="zh-HK" sz="1200"/>
          </a:p>
          <a:p>
            <a:pPr marL="0" indent="0">
              <a:lnSpc>
                <a:spcPct val="120000"/>
              </a:lnSpc>
              <a:buNone/>
            </a:pPr>
            <a:endParaRPr lang="en-US" altLang="zh-HK"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200"/>
              <a:t>6.2  From </a:t>
            </a:r>
            <a:r>
              <a:rPr lang="en-US" altLang="zh-HK" sz="1200" u="sng"/>
              <a:t>which piece of information / outcome </a:t>
            </a:r>
            <a:r>
              <a:rPr lang="en-US" altLang="zh-HK" sz="1200"/>
              <a:t>of the project that you have the above new insight?</a:t>
            </a:r>
            <a:r>
              <a:rPr lang="en-HK" altLang="zh-HK" sz="1200" b="1"/>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altLang="zh-HK" sz="1200" b="1"/>
              <a:t>       </a:t>
            </a:r>
            <a:r>
              <a:rPr lang="zh-TW" altLang="en-US" sz="1200" b="0"/>
              <a:t>從項目中的什麼資料</a:t>
            </a:r>
            <a:r>
              <a:rPr lang="en-US" altLang="zh-TW" sz="1200" b="0"/>
              <a:t>/ </a:t>
            </a:r>
            <a:r>
              <a:rPr lang="zh-TW" altLang="en-US" sz="1200" b="0"/>
              <a:t>成果 </a:t>
            </a:r>
            <a:r>
              <a:rPr lang="en-US" altLang="zh-TW" sz="1200" b="0"/>
              <a:t>(</a:t>
            </a:r>
            <a:r>
              <a:rPr lang="zh-TW" altLang="en-US" sz="1200" b="0"/>
              <a:t>例如問卷調查結果</a:t>
            </a:r>
            <a:r>
              <a:rPr lang="en-US" altLang="zh-TW" sz="1200" b="0"/>
              <a:t>) </a:t>
            </a:r>
            <a:r>
              <a:rPr lang="zh-TW" altLang="en-US" sz="1200" b="0"/>
              <a:t>令你有以上啟發</a:t>
            </a:r>
            <a:r>
              <a:rPr lang="en-US" altLang="zh-TW" sz="1200" b="0"/>
              <a:t>?</a:t>
            </a:r>
            <a:endParaRPr lang="en-HK" altLang="zh-HK" sz="1200" b="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200" b="1" baseline="0"/>
              <a:t>        </a:t>
            </a:r>
            <a:endParaRPr lang="en-HK" altLang="zh-HK" sz="1200"/>
          </a:p>
          <a:p>
            <a:endParaRPr lang="zh-HK"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70</a:t>
            </a:fld>
            <a:endParaRPr lang="zh-HK" altLang="en-US"/>
          </a:p>
        </p:txBody>
      </p:sp>
    </p:spTree>
    <p:extLst>
      <p:ext uri="{BB962C8B-B14F-4D97-AF65-F5344CB8AC3E}">
        <p14:creationId xmlns:p14="http://schemas.microsoft.com/office/powerpoint/2010/main" val="29065300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a:t>Please</a:t>
            </a:r>
            <a:r>
              <a:rPr lang="en-US" altLang="zh-TW" b="1" baseline="0"/>
              <a:t> right </a:t>
            </a:r>
            <a:r>
              <a:rPr lang="en-US" altLang="zh-TW" b="1"/>
              <a:t>click the graph</a:t>
            </a:r>
            <a:r>
              <a:rPr lang="en-US" altLang="zh-TW" b="1" baseline="0"/>
              <a:t> </a:t>
            </a:r>
            <a:r>
              <a:rPr lang="en-US" altLang="zh-TW" b="1" baseline="0">
                <a:sym typeface="Wingdings" panose="05000000000000000000" pitchFamily="2" charset="2"/>
              </a:rPr>
              <a:t> Edit Information  Edit Information in Excel  Enter your Mark in the Excel table</a:t>
            </a:r>
          </a:p>
          <a:p>
            <a:r>
              <a:rPr lang="zh-TW" altLang="en-US" b="1" baseline="0">
                <a:sym typeface="Wingdings" panose="05000000000000000000" pitchFamily="2" charset="2"/>
              </a:rPr>
              <a:t>右</a:t>
            </a:r>
            <a:r>
              <a:rPr lang="en-US" altLang="zh-TW" b="1" baseline="0">
                <a:sym typeface="Wingdings" panose="05000000000000000000" pitchFamily="2" charset="2"/>
              </a:rPr>
              <a:t>click</a:t>
            </a:r>
            <a:r>
              <a:rPr lang="zh-TW" altLang="en-US" b="1" baseline="0">
                <a:sym typeface="Wingdings" panose="05000000000000000000" pitchFamily="2" charset="2"/>
              </a:rPr>
              <a:t>此圖</a:t>
            </a:r>
            <a:r>
              <a:rPr lang="en-US" altLang="zh-TW" b="1" baseline="0">
                <a:sym typeface="Wingdings" panose="05000000000000000000" pitchFamily="2" charset="2"/>
              </a:rPr>
              <a:t>  </a:t>
            </a:r>
            <a:r>
              <a:rPr lang="zh-TW" altLang="en-US" b="1" baseline="0">
                <a:sym typeface="Wingdings" panose="05000000000000000000" pitchFamily="2" charset="2"/>
              </a:rPr>
              <a:t>編輯資料 </a:t>
            </a:r>
            <a:r>
              <a:rPr lang="en-US" altLang="zh-TW" b="1" baseline="0">
                <a:sym typeface="Wingdings" panose="05000000000000000000" pitchFamily="2" charset="2"/>
              </a:rPr>
              <a:t> </a:t>
            </a:r>
            <a:r>
              <a:rPr lang="zh-TW" altLang="en-US" b="1" baseline="0">
                <a:sym typeface="Wingdings" panose="05000000000000000000" pitchFamily="2" charset="2"/>
              </a:rPr>
              <a:t>在</a:t>
            </a:r>
            <a:r>
              <a:rPr lang="en-US" altLang="zh-TW" b="1" baseline="0">
                <a:sym typeface="Wingdings" panose="05000000000000000000" pitchFamily="2" charset="2"/>
              </a:rPr>
              <a:t>Excel</a:t>
            </a:r>
            <a:r>
              <a:rPr lang="zh-TW" altLang="en-US" b="1" baseline="0">
                <a:sym typeface="Wingdings" panose="05000000000000000000" pitchFamily="2" charset="2"/>
              </a:rPr>
              <a:t>中編輯資料 </a:t>
            </a:r>
            <a:r>
              <a:rPr lang="en-US" altLang="zh-TW" b="1" baseline="0">
                <a:sym typeface="Wingdings" panose="05000000000000000000" pitchFamily="2" charset="2"/>
              </a:rPr>
              <a:t> </a:t>
            </a:r>
            <a:r>
              <a:rPr lang="zh-TW" altLang="en-US" b="1" baseline="0">
                <a:sym typeface="Wingdings" panose="05000000000000000000" pitchFamily="2" charset="2"/>
              </a:rPr>
              <a:t>於</a:t>
            </a:r>
            <a:r>
              <a:rPr lang="en-US" altLang="zh-TW" b="1" baseline="0">
                <a:sym typeface="Wingdings" panose="05000000000000000000" pitchFamily="2" charset="2"/>
              </a:rPr>
              <a:t>Excel</a:t>
            </a:r>
            <a:r>
              <a:rPr lang="zh-TW" altLang="en-US" b="1" baseline="0">
                <a:sym typeface="Wingdings" panose="05000000000000000000" pitchFamily="2" charset="2"/>
              </a:rPr>
              <a:t>表輸入你的表現分數</a:t>
            </a:r>
            <a:r>
              <a:rPr lang="en-US" altLang="zh-TW" b="1" baseline="0">
                <a:sym typeface="Wingdings" panose="05000000000000000000" pitchFamily="2" charset="2"/>
              </a:rPr>
              <a:t>(My mark)</a:t>
            </a:r>
          </a:p>
          <a:p>
            <a:endParaRPr lang="en-US" altLang="zh-HK"/>
          </a:p>
          <a:p>
            <a:r>
              <a:rPr lang="en-US" altLang="zh-TW" sz="2000" b="1" baseline="0">
                <a:sym typeface="Wingdings" panose="05000000000000000000" pitchFamily="2" charset="2"/>
              </a:rPr>
              <a:t>7. Individual </a:t>
            </a:r>
            <a:r>
              <a:rPr lang="en-HK" altLang="zh-TW" sz="2000" b="1"/>
              <a:t>Performance </a:t>
            </a:r>
            <a:r>
              <a:rPr lang="zh-TW" altLang="en-US" sz="2000" b="1"/>
              <a:t>個人表現</a:t>
            </a:r>
            <a:endParaRPr lang="zh-HK" altLang="zh-TW" sz="2000" b="1"/>
          </a:p>
          <a:p>
            <a:endParaRPr lang="zh-TW" altLang="en-US"/>
          </a:p>
          <a:p>
            <a:r>
              <a:rPr lang="en-US" altLang="zh-HK" sz="1200" kern="100">
                <a:latin typeface="Calibri" panose="020F0502020204030204" pitchFamily="34" charset="0"/>
                <a:cs typeface="Times New Roman" panose="02020603050405020304" pitchFamily="18" charset="0"/>
              </a:rPr>
              <a:t>7.1 How was </a:t>
            </a:r>
            <a:r>
              <a:rPr lang="en-US" altLang="zh-HK" sz="1200" u="sng" kern="100">
                <a:latin typeface="Calibri" panose="020F0502020204030204" pitchFamily="34" charset="0"/>
                <a:cs typeface="Times New Roman" panose="02020603050405020304" pitchFamily="18" charset="0"/>
              </a:rPr>
              <a:t>your own performance </a:t>
            </a:r>
            <a:r>
              <a:rPr lang="en-US" altLang="zh-HK" sz="1200" kern="100">
                <a:latin typeface="Calibri" panose="020F0502020204030204" pitchFamily="34" charset="0"/>
                <a:cs typeface="Times New Roman" panose="02020603050405020304" pitchFamily="18" charset="0"/>
              </a:rPr>
              <a:t>in terms of </a:t>
            </a:r>
            <a:r>
              <a:rPr lang="en-US" altLang="zh-HK" sz="1200" u="sng" kern="100">
                <a:latin typeface="Calibri" panose="020F0502020204030204" pitchFamily="34" charset="0"/>
                <a:cs typeface="Times New Roman" panose="02020603050405020304" pitchFamily="18" charset="0"/>
              </a:rPr>
              <a:t>collaboration skill(s)</a:t>
            </a:r>
            <a:r>
              <a:rPr lang="en-US" altLang="zh-HK" sz="1200" kern="100">
                <a:latin typeface="Calibri" panose="020F0502020204030204" pitchFamily="34" charset="0"/>
                <a:cs typeface="Times New Roman" panose="02020603050405020304" pitchFamily="18" charset="0"/>
              </a:rPr>
              <a:t>? (Please use the </a:t>
            </a:r>
            <a:r>
              <a:rPr lang="en-US" altLang="zh-HK" sz="1200" kern="100">
                <a:solidFill>
                  <a:srgbClr val="FF0000"/>
                </a:solidFill>
                <a:latin typeface="Calibri" panose="020F0502020204030204" pitchFamily="34" charset="0"/>
                <a:cs typeface="Times New Roman" panose="02020603050405020304" pitchFamily="18" charset="0"/>
              </a:rPr>
              <a:t>radar graph </a:t>
            </a:r>
            <a:r>
              <a:rPr lang="en-US" altLang="zh-HK" sz="1200" kern="100">
                <a:latin typeface="Calibri" panose="020F0502020204030204" pitchFamily="34" charset="0"/>
                <a:cs typeface="Times New Roman" panose="02020603050405020304" pitchFamily="18" charset="0"/>
              </a:rPr>
              <a:t>below</a:t>
            </a:r>
            <a:r>
              <a:rPr lang="en-US" altLang="zh-HK" sz="1200" kern="100">
                <a:solidFill>
                  <a:srgbClr val="FF0000"/>
                </a:solidFill>
                <a:latin typeface="Calibri" panose="020F0502020204030204" pitchFamily="34" charset="0"/>
                <a:cs typeface="Times New Roman" panose="02020603050405020304" pitchFamily="18" charset="0"/>
              </a:rPr>
              <a:t> </a:t>
            </a:r>
            <a:r>
              <a:rPr lang="en-US" altLang="zh-HK" sz="1200" kern="100">
                <a:latin typeface="Calibri" panose="020F0502020204030204" pitchFamily="34" charset="0"/>
                <a:cs typeface="Times New Roman" panose="02020603050405020304" pitchFamily="18" charset="0"/>
              </a:rPr>
              <a:t>to show your own performance and </a:t>
            </a:r>
            <a:r>
              <a:rPr lang="en-US" altLang="zh-HK" sz="1200" u="sng" kern="100">
                <a:latin typeface="Calibri" panose="020F0502020204030204" pitchFamily="34" charset="0"/>
                <a:cs typeface="Times New Roman" panose="02020603050405020304" pitchFamily="18" charset="0"/>
              </a:rPr>
              <a:t>answer questions in next two slides</a:t>
            </a:r>
            <a:r>
              <a:rPr lang="en-US" altLang="zh-HK" sz="1200" kern="100">
                <a:latin typeface="Calibri" panose="020F0502020204030204" pitchFamily="34" charset="0"/>
                <a:cs typeface="Times New Roman" panose="02020603050405020304" pitchFamily="18" charset="0"/>
              </a:rPr>
              <a:t>) </a:t>
            </a:r>
            <a:r>
              <a:rPr lang="zh-TW" altLang="en-US" kern="100">
                <a:latin typeface="Calibri" panose="020F0502020204030204" pitchFamily="34" charset="0"/>
                <a:cs typeface="Times New Roman" panose="02020603050405020304" pitchFamily="18" charset="0"/>
              </a:rPr>
              <a:t>就與人合作技巧而言</a:t>
            </a:r>
            <a:r>
              <a:rPr lang="en-US" altLang="zh-TW" kern="100">
                <a:latin typeface="Calibri" panose="020F0502020204030204" pitchFamily="34" charset="0"/>
                <a:cs typeface="Times New Roman" panose="02020603050405020304" pitchFamily="18" charset="0"/>
              </a:rPr>
              <a:t>, </a:t>
            </a:r>
            <a:r>
              <a:rPr lang="zh-TW" altLang="en-US" kern="100">
                <a:latin typeface="Calibri" panose="020F0502020204030204" pitchFamily="34" charset="0"/>
                <a:cs typeface="Times New Roman" panose="02020603050405020304" pitchFamily="18" charset="0"/>
              </a:rPr>
              <a:t>你表現如何</a:t>
            </a:r>
            <a:r>
              <a:rPr lang="en-US" altLang="zh-TW" kern="100">
                <a:latin typeface="Calibri" panose="020F0502020204030204" pitchFamily="34" charset="0"/>
                <a:cs typeface="Times New Roman" panose="02020603050405020304" pitchFamily="18" charset="0"/>
              </a:rPr>
              <a:t>? (</a:t>
            </a:r>
            <a:r>
              <a:rPr lang="zh-TW" altLang="en-US" kern="100">
                <a:latin typeface="Calibri" panose="020F0502020204030204" pitchFamily="34" charset="0"/>
                <a:cs typeface="Times New Roman" panose="02020603050405020304" pitchFamily="18" charset="0"/>
              </a:rPr>
              <a:t>請以此雷達圖展示你的個人表現以及於下兩頁 </a:t>
            </a:r>
            <a:r>
              <a:rPr lang="en-US" altLang="zh-TW" kern="100">
                <a:latin typeface="Calibri" panose="020F0502020204030204" pitchFamily="34" charset="0"/>
                <a:cs typeface="Times New Roman" panose="02020603050405020304" pitchFamily="18" charset="0"/>
              </a:rPr>
              <a:t>PPT </a:t>
            </a:r>
            <a:r>
              <a:rPr lang="zh-TW" altLang="en-US" kern="100">
                <a:latin typeface="Calibri" panose="020F0502020204030204" pitchFamily="34" charset="0"/>
                <a:cs typeface="Times New Roman" panose="02020603050405020304" pitchFamily="18" charset="0"/>
              </a:rPr>
              <a:t>作答問題</a:t>
            </a:r>
            <a:r>
              <a:rPr lang="en-US" altLang="zh-TW" kern="100">
                <a:latin typeface="Calibri" panose="020F0502020204030204" pitchFamily="34" charset="0"/>
                <a:cs typeface="Times New Roman" panose="02020603050405020304" pitchFamily="18" charset="0"/>
              </a:rPr>
              <a:t>)</a:t>
            </a:r>
            <a:endParaRPr lang="en-US" altLang="zh-HK" kern="100">
              <a:latin typeface="Calibri" panose="020F0502020204030204" pitchFamily="34" charset="0"/>
              <a:cs typeface="Times New Roman" panose="02020603050405020304" pitchFamily="18" charset="0"/>
            </a:endParaRPr>
          </a:p>
          <a:p>
            <a:r>
              <a:rPr lang="en-US" altLang="zh-HK" kern="100">
                <a:latin typeface="Calibri" panose="020F0502020204030204" pitchFamily="34" charset="0"/>
                <a:cs typeface="Times New Roman" panose="02020603050405020304" pitchFamily="18" charset="0"/>
              </a:rPr>
              <a:t>      </a:t>
            </a:r>
            <a:endParaRPr lang="en-US" altLang="zh-HK"/>
          </a:p>
          <a:p>
            <a:r>
              <a:rPr lang="en-HK" sz="1200" kern="1200">
                <a:solidFill>
                  <a:schemeClr val="tx1"/>
                </a:solidFill>
                <a:effectLst/>
                <a:latin typeface="+mn-lt"/>
                <a:ea typeface="+mn-ea"/>
                <a:cs typeface="+mn-cs"/>
              </a:rPr>
              <a:t>Organization skill (e.g. able to delegate workload, take care of their responsibilities, and keep themselves organized)</a:t>
            </a:r>
          </a:p>
          <a:p>
            <a:r>
              <a:rPr lang="zh-TW" altLang="en-US"/>
              <a:t>組織能力</a:t>
            </a:r>
            <a:r>
              <a:rPr lang="en-US" altLang="zh-TW"/>
              <a:t>(e.g.,</a:t>
            </a:r>
            <a:r>
              <a:rPr lang="en-US" altLang="zh-TW" baseline="0"/>
              <a:t> </a:t>
            </a:r>
            <a:r>
              <a:rPr lang="zh-TW" altLang="en-US" sz="1200" b="0" i="0" kern="1200">
                <a:solidFill>
                  <a:schemeClr val="tx1"/>
                </a:solidFill>
                <a:effectLst/>
                <a:latin typeface="+mn-lt"/>
                <a:ea typeface="+mn-ea"/>
                <a:cs typeface="+mn-cs"/>
              </a:rPr>
              <a:t>委派工作、了解每位成員職責、及確保每位成員都可以有條理地安排工作，以達成目標</a:t>
            </a:r>
            <a:r>
              <a:rPr lang="en-US" altLang="zh-TW" baseline="0"/>
              <a:t>)</a:t>
            </a:r>
            <a:endParaRPr lang="en-US" altLang="zh-TW"/>
          </a:p>
          <a:p>
            <a:endParaRPr lang="en-US" altLang="zh-TW" baseline="0"/>
          </a:p>
          <a:p>
            <a:r>
              <a:rPr lang="en-US" altLang="zh-TW" baseline="0"/>
              <a:t>Communication (e.g., Gave constructive feedback? Active listening?) </a:t>
            </a:r>
          </a:p>
          <a:p>
            <a:r>
              <a:rPr lang="zh-TW" altLang="en-US" baseline="0"/>
              <a:t>溝通 </a:t>
            </a:r>
            <a:r>
              <a:rPr lang="en-US" altLang="zh-TW" baseline="0"/>
              <a:t>(e.g., </a:t>
            </a:r>
            <a:r>
              <a:rPr lang="zh-TW" altLang="en-US" baseline="0"/>
              <a:t>有給予有建設性的意見</a:t>
            </a:r>
            <a:r>
              <a:rPr lang="en-US" altLang="zh-TW" baseline="0"/>
              <a:t>? </a:t>
            </a:r>
            <a:r>
              <a:rPr lang="zh-TW" altLang="en-US" baseline="0"/>
              <a:t>有準確聆聽</a:t>
            </a:r>
            <a:r>
              <a:rPr lang="en-US" altLang="zh-TW" baseline="0"/>
              <a:t>?) </a:t>
            </a:r>
          </a:p>
          <a:p>
            <a:endParaRPr lang="en-US" altLang="zh-TW" baseline="0"/>
          </a:p>
          <a:p>
            <a:r>
              <a:rPr lang="en-US" altLang="zh-TW" baseline="0"/>
              <a:t>Commitment to the Project? (e.g., Extra meeting to do this project?)</a:t>
            </a:r>
          </a:p>
          <a:p>
            <a:r>
              <a:rPr lang="zh-TW" altLang="en-US" baseline="0"/>
              <a:t>對項目投入</a:t>
            </a:r>
            <a:r>
              <a:rPr lang="en-US" altLang="zh-TW" baseline="0"/>
              <a:t>? (e.g., </a:t>
            </a:r>
            <a:r>
              <a:rPr lang="zh-TW" altLang="en-US" baseline="0"/>
              <a:t>有開額外的會議以處理預計之外的事情</a:t>
            </a:r>
            <a:r>
              <a:rPr lang="en-US" altLang="zh-TW" baseline="0"/>
              <a:t>?)</a:t>
            </a:r>
          </a:p>
          <a:p>
            <a:endParaRPr lang="en-US" altLang="zh-TW" baseline="0"/>
          </a:p>
          <a:p>
            <a:r>
              <a:rPr lang="en-US" altLang="zh-TW" baseline="0"/>
              <a:t>Supporting Others (e.g., Offered help to teammates? Comforted teammates?)</a:t>
            </a:r>
          </a:p>
          <a:p>
            <a:r>
              <a:rPr lang="zh-TW" altLang="en-US" baseline="0"/>
              <a:t>互相支持 </a:t>
            </a:r>
            <a:r>
              <a:rPr lang="en-US" altLang="zh-TW" baseline="0"/>
              <a:t>(e.g., </a:t>
            </a:r>
            <a:r>
              <a:rPr lang="zh-TW" altLang="en-US" baseline="0"/>
              <a:t>幫助組員</a:t>
            </a:r>
            <a:r>
              <a:rPr lang="en-US" altLang="zh-TW" baseline="0"/>
              <a:t>? </a:t>
            </a:r>
            <a:r>
              <a:rPr lang="zh-TW" altLang="en-US" baseline="0"/>
              <a:t>慰問組員</a:t>
            </a:r>
            <a:r>
              <a:rPr lang="en-US" altLang="zh-TW" baseline="0"/>
              <a:t>?) </a:t>
            </a:r>
          </a:p>
          <a:p>
            <a:endParaRPr lang="en-US" altLang="zh-TW" baseline="0"/>
          </a:p>
          <a:p>
            <a:r>
              <a:rPr lang="en-US" altLang="zh-TW" baseline="0"/>
              <a:t>Conflict Resolution (e.g., Offered solutions to conflicts?) (</a:t>
            </a:r>
            <a:r>
              <a:rPr lang="en-US" altLang="zh-TW" baseline="0" err="1"/>
              <a:t>pls</a:t>
            </a:r>
            <a:r>
              <a:rPr lang="en-US" altLang="zh-TW" baseline="0"/>
              <a:t> input NA if no conflict)</a:t>
            </a:r>
          </a:p>
          <a:p>
            <a:r>
              <a:rPr lang="zh-TW" altLang="en-US" baseline="0"/>
              <a:t>衝突處理 </a:t>
            </a:r>
            <a:r>
              <a:rPr lang="en-US" altLang="zh-TW" baseline="0"/>
              <a:t>(e.g., </a:t>
            </a:r>
            <a:r>
              <a:rPr lang="zh-TW" altLang="en-US" baseline="0"/>
              <a:t>就衝突提供了解決方法</a:t>
            </a:r>
            <a:r>
              <a:rPr lang="en-US" altLang="zh-TW" baseline="0"/>
              <a:t>?) (</a:t>
            </a:r>
            <a:r>
              <a:rPr lang="zh-TW" altLang="en-US" baseline="0"/>
              <a:t>如整個項目過程中沒衝突</a:t>
            </a:r>
            <a:r>
              <a:rPr lang="en-US" altLang="zh-TW" baseline="0"/>
              <a:t>, </a:t>
            </a:r>
            <a:r>
              <a:rPr lang="zh-TW" altLang="en-US" baseline="0"/>
              <a:t>請輸入 </a:t>
            </a:r>
            <a:r>
              <a:rPr lang="en-US" altLang="zh-TW" baseline="0"/>
              <a:t>NA &lt;i.e., Not Available </a:t>
            </a:r>
            <a:r>
              <a:rPr lang="zh-TW" altLang="en-US" baseline="0"/>
              <a:t>不適用</a:t>
            </a:r>
            <a:r>
              <a:rPr lang="en-US" altLang="zh-TW" baseline="0"/>
              <a:t>&gt; )</a:t>
            </a:r>
          </a:p>
          <a:p>
            <a:endParaRPr lang="en-US" altLang="zh-TW" baseline="0"/>
          </a:p>
          <a:p>
            <a:r>
              <a:rPr lang="en-US" altLang="zh-TW" baseline="0"/>
              <a:t>Other area: ____________ (</a:t>
            </a:r>
            <a:r>
              <a:rPr lang="en-US" altLang="zh-TW" baseline="0" err="1"/>
              <a:t>pls</a:t>
            </a:r>
            <a:r>
              <a:rPr lang="en-US" altLang="zh-TW" baseline="0"/>
              <a:t> input NA if no other area) </a:t>
            </a:r>
          </a:p>
          <a:p>
            <a:r>
              <a:rPr lang="zh-TW" altLang="en-US" baseline="0"/>
              <a:t>其他範疇</a:t>
            </a:r>
            <a:r>
              <a:rPr lang="en-US" altLang="zh-TW" baseline="0"/>
              <a:t>: ______________(</a:t>
            </a:r>
            <a:r>
              <a:rPr lang="zh-TW" altLang="en-US" baseline="0"/>
              <a:t>如沒有</a:t>
            </a:r>
            <a:r>
              <a:rPr lang="en-US" altLang="zh-TW" baseline="0"/>
              <a:t>, </a:t>
            </a:r>
            <a:r>
              <a:rPr lang="zh-TW" altLang="en-US" baseline="0"/>
              <a:t>請輸入 </a:t>
            </a:r>
            <a:r>
              <a:rPr lang="en-US" altLang="zh-TW" baseline="0"/>
              <a:t>NA)</a:t>
            </a:r>
            <a:endParaRPr lang="zh-HK"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71</a:t>
            </a:fld>
            <a:endParaRPr lang="zh-HK" altLang="en-US"/>
          </a:p>
        </p:txBody>
      </p:sp>
    </p:spTree>
    <p:extLst>
      <p:ext uri="{BB962C8B-B14F-4D97-AF65-F5344CB8AC3E}">
        <p14:creationId xmlns:p14="http://schemas.microsoft.com/office/powerpoint/2010/main" val="559811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altLang="zh-TW" sz="1200" b="1" baseline="0">
                <a:sym typeface="Wingdings" panose="05000000000000000000" pitchFamily="2" charset="2"/>
              </a:rPr>
              <a:t>7. Individual </a:t>
            </a:r>
            <a:r>
              <a:rPr lang="en-HK" altLang="zh-TW" sz="1200" b="1"/>
              <a:t>Performance </a:t>
            </a:r>
            <a:r>
              <a:rPr lang="zh-TW" altLang="en-US" sz="1200" b="1"/>
              <a:t>個人表現</a:t>
            </a:r>
            <a:endParaRPr lang="zh-HK" altLang="zh-TW" sz="1200" b="1"/>
          </a:p>
          <a:p>
            <a:pPr marL="0" indent="0">
              <a:lnSpc>
                <a:spcPct val="120000"/>
              </a:lnSpc>
              <a:buNone/>
            </a:pPr>
            <a:endParaRPr lang="en-US" altLang="zh-HK" sz="1200"/>
          </a:p>
          <a:p>
            <a:pPr marL="0" indent="0">
              <a:lnSpc>
                <a:spcPct val="120000"/>
              </a:lnSpc>
              <a:buNone/>
            </a:pPr>
            <a:r>
              <a:rPr lang="en-US" altLang="zh-HK" sz="1200"/>
              <a:t>7.2 Identify your own </a:t>
            </a:r>
            <a:r>
              <a:rPr lang="en-US" altLang="zh-HK" sz="1200" u="sng"/>
              <a:t>strength</a:t>
            </a:r>
            <a:r>
              <a:rPr lang="en-US" altLang="zh-HK" sz="1200"/>
              <a:t> in the radar graph and explain with </a:t>
            </a:r>
            <a:r>
              <a:rPr lang="en-US" altLang="zh-HK" sz="1200" u="sng"/>
              <a:t>a detailed example</a:t>
            </a:r>
            <a:r>
              <a:rPr lang="en-US" altLang="zh-HK" sz="1200"/>
              <a:t> throughout the project. (5%)</a:t>
            </a:r>
            <a:endParaRPr lang="en-HK" altLang="zh-TW" sz="1200"/>
          </a:p>
          <a:p>
            <a:r>
              <a:rPr lang="en-US" altLang="zh-HK"/>
              <a:t>      </a:t>
            </a:r>
            <a:r>
              <a:rPr lang="zh-TW" altLang="en-US"/>
              <a:t>在雷達圖中展示出你的強項</a:t>
            </a:r>
            <a:r>
              <a:rPr lang="en-US" altLang="zh-TW"/>
              <a:t>, </a:t>
            </a:r>
            <a:r>
              <a:rPr lang="zh-TW" altLang="en-US"/>
              <a:t>並以項目過程中一個詳細的例子說明你的強項。</a:t>
            </a:r>
            <a:endParaRPr lang="zh-HK"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72</a:t>
            </a:fld>
            <a:endParaRPr lang="zh-HK" altLang="en-US"/>
          </a:p>
        </p:txBody>
      </p:sp>
    </p:spTree>
    <p:extLst>
      <p:ext uri="{BB962C8B-B14F-4D97-AF65-F5344CB8AC3E}">
        <p14:creationId xmlns:p14="http://schemas.microsoft.com/office/powerpoint/2010/main" val="29038598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baseline="0">
                <a:sym typeface="Wingdings" panose="05000000000000000000" pitchFamily="2" charset="2"/>
              </a:rPr>
              <a:t>7. Individual </a:t>
            </a:r>
            <a:r>
              <a:rPr lang="en-HK" altLang="zh-TW" sz="1200" b="1"/>
              <a:t>Performance </a:t>
            </a:r>
            <a:r>
              <a:rPr lang="zh-TW" altLang="en-US" sz="1200" b="1"/>
              <a:t>個人表現</a:t>
            </a:r>
            <a:endParaRPr lang="en-US" altLang="zh-TW" sz="1200" b="1"/>
          </a:p>
          <a:p>
            <a:endParaRPr lang="zh-HK" altLang="zh-TW" sz="1200" b="1"/>
          </a:p>
          <a:p>
            <a:pPr marL="0" indent="0">
              <a:lnSpc>
                <a:spcPct val="120000"/>
              </a:lnSpc>
              <a:buNone/>
            </a:pPr>
            <a:r>
              <a:rPr lang="en-US" altLang="zh-HK" sz="1200"/>
              <a:t>7.3 Identify your own </a:t>
            </a:r>
            <a:r>
              <a:rPr lang="en-US" altLang="zh-HK" sz="1200" u="sng"/>
              <a:t>weakness</a:t>
            </a:r>
            <a:r>
              <a:rPr lang="en-US" altLang="zh-HK" sz="1200"/>
              <a:t> in the radar graph and explain with </a:t>
            </a:r>
            <a:r>
              <a:rPr lang="en-US" altLang="zh-HK" sz="1200" u="sng"/>
              <a:t>a detailed example</a:t>
            </a:r>
            <a:r>
              <a:rPr lang="en-US" altLang="zh-HK" sz="1200"/>
              <a:t> throughout the project. (5%)</a:t>
            </a:r>
          </a:p>
          <a:p>
            <a:pPr marL="0" marR="0" lvl="0" indent="0" algn="l" defTabSz="914400" rtl="0" eaLnBrk="1" fontAlgn="auto" latinLnBrk="0" hangingPunct="1">
              <a:lnSpc>
                <a:spcPct val="120000"/>
              </a:lnSpc>
              <a:spcBef>
                <a:spcPts val="0"/>
              </a:spcBef>
              <a:spcAft>
                <a:spcPts val="0"/>
              </a:spcAft>
              <a:buClrTx/>
              <a:buSzTx/>
              <a:buFontTx/>
              <a:buNone/>
              <a:tabLst/>
              <a:defRPr/>
            </a:pPr>
            <a:r>
              <a:rPr lang="zh-TW" altLang="en-US"/>
              <a:t>      在雷達圖中展示出你的弱項</a:t>
            </a:r>
            <a:r>
              <a:rPr lang="en-US" altLang="zh-TW"/>
              <a:t>, </a:t>
            </a:r>
            <a:r>
              <a:rPr lang="zh-TW" altLang="en-US"/>
              <a:t>並以項目過程中一個詳細的例子說明你的弱項。</a:t>
            </a:r>
            <a:endParaRPr lang="zh-HK" altLang="en-US"/>
          </a:p>
          <a:p>
            <a:pPr marL="0" indent="0">
              <a:lnSpc>
                <a:spcPct val="120000"/>
              </a:lnSpc>
              <a:buNone/>
            </a:pPr>
            <a:endParaRPr lang="en-HK" altLang="zh-TW" sz="1200"/>
          </a:p>
          <a:p>
            <a:endParaRPr lang="zh-HK"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73</a:t>
            </a:fld>
            <a:endParaRPr lang="zh-HK" altLang="en-US"/>
          </a:p>
        </p:txBody>
      </p:sp>
    </p:spTree>
    <p:extLst>
      <p:ext uri="{BB962C8B-B14F-4D97-AF65-F5344CB8AC3E}">
        <p14:creationId xmlns:p14="http://schemas.microsoft.com/office/powerpoint/2010/main" val="404685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HK"/>
          </a:p>
        </p:txBody>
      </p:sp>
      <p:sp>
        <p:nvSpPr>
          <p:cNvPr id="4" name="投影片編號版面配置區 3"/>
          <p:cNvSpPr>
            <a:spLocks noGrp="1"/>
          </p:cNvSpPr>
          <p:nvPr>
            <p:ph type="sldNum" sz="quarter" idx="5"/>
          </p:nvPr>
        </p:nvSpPr>
        <p:spPr/>
        <p:txBody>
          <a:bodyPr/>
          <a:lstStyle/>
          <a:p>
            <a:fld id="{ABAE16C0-1A2E-4FC1-B3C0-99B29D5A147F}" type="slidenum">
              <a:rPr lang="zh-HK" altLang="en-US" smtClean="0"/>
              <a:t>7</a:t>
            </a:fld>
            <a:endParaRPr lang="zh-HK" altLang="en-US"/>
          </a:p>
        </p:txBody>
      </p:sp>
    </p:spTree>
    <p:extLst>
      <p:ext uri="{BB962C8B-B14F-4D97-AF65-F5344CB8AC3E}">
        <p14:creationId xmlns:p14="http://schemas.microsoft.com/office/powerpoint/2010/main" val="2109418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a:p>
        </p:txBody>
      </p:sp>
      <p:sp>
        <p:nvSpPr>
          <p:cNvPr id="4" name="投影片編號版面配置區 3"/>
          <p:cNvSpPr>
            <a:spLocks noGrp="1"/>
          </p:cNvSpPr>
          <p:nvPr>
            <p:ph type="sldNum" sz="quarter" idx="10"/>
          </p:nvPr>
        </p:nvSpPr>
        <p:spPr/>
        <p:txBody>
          <a:bodyPr/>
          <a:lstStyle/>
          <a:p>
            <a:fld id="{ABAE16C0-1A2E-4FC1-B3C0-99B29D5A147F}" type="slidenum">
              <a:rPr lang="zh-HK" altLang="en-US" smtClean="0"/>
              <a:t>8</a:t>
            </a:fld>
            <a:endParaRPr lang="zh-HK" altLang="en-US"/>
          </a:p>
        </p:txBody>
      </p:sp>
    </p:spTree>
    <p:extLst>
      <p:ext uri="{BB962C8B-B14F-4D97-AF65-F5344CB8AC3E}">
        <p14:creationId xmlns:p14="http://schemas.microsoft.com/office/powerpoint/2010/main" val="3908643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TW" baseline="0"/>
              <a:t>1.1 </a:t>
            </a:r>
            <a:r>
              <a:rPr lang="zh-TW" altLang="en-US" baseline="0"/>
              <a:t>請填上所選的</a:t>
            </a:r>
            <a:r>
              <a:rPr lang="en-US" altLang="zh-TW" baseline="0"/>
              <a:t>SDG</a:t>
            </a:r>
            <a:r>
              <a:rPr lang="zh-TW" altLang="en-US" baseline="0"/>
              <a:t>號碼及名稱。 </a:t>
            </a:r>
            <a:r>
              <a:rPr lang="en-US" altLang="zh-TW" baseline="0"/>
              <a:t>(</a:t>
            </a:r>
            <a:r>
              <a:rPr lang="zh-TW" altLang="en-US" b="1" i="1" baseline="0">
                <a:solidFill>
                  <a:srgbClr val="FF0000"/>
                </a:solidFill>
              </a:rPr>
              <a:t>該</a:t>
            </a:r>
            <a:r>
              <a:rPr lang="en-US" altLang="zh-TW" b="1" i="1" baseline="0">
                <a:solidFill>
                  <a:srgbClr val="FF0000"/>
                </a:solidFill>
              </a:rPr>
              <a:t>SDG</a:t>
            </a:r>
            <a:r>
              <a:rPr lang="zh-TW" altLang="en-US" b="1" i="1" baseline="0">
                <a:solidFill>
                  <a:srgbClr val="FF0000"/>
                </a:solidFill>
              </a:rPr>
              <a:t>可以是你的行業引起的社區問題</a:t>
            </a:r>
            <a:r>
              <a:rPr lang="en-US" altLang="zh-TW" b="1" i="1" baseline="0">
                <a:solidFill>
                  <a:srgbClr val="FF0000"/>
                </a:solidFill>
              </a:rPr>
              <a:t>, </a:t>
            </a:r>
            <a:r>
              <a:rPr lang="zh-TW" altLang="en-US" b="1" i="1" u="sng" baseline="0">
                <a:solidFill>
                  <a:srgbClr val="FF0000"/>
                </a:solidFill>
              </a:rPr>
              <a:t>或是</a:t>
            </a:r>
            <a:r>
              <a:rPr lang="zh-TW" altLang="en-US" b="1" i="1" baseline="0">
                <a:solidFill>
                  <a:srgbClr val="FF0000"/>
                </a:solidFill>
              </a:rPr>
              <a:t>運用你的行業知識去改善的可持續發展目標</a:t>
            </a:r>
            <a:r>
              <a:rPr lang="en-US" altLang="zh-TW" baseline="0"/>
              <a:t>)</a:t>
            </a:r>
            <a:endParaRPr lang="en-HK" altLang="zh-TW" baseline="0"/>
          </a:p>
          <a:p>
            <a:r>
              <a:rPr lang="en-US" altLang="zh-TW" sz="1200" i="1" kern="1200">
                <a:solidFill>
                  <a:schemeClr val="tx1"/>
                </a:solidFill>
                <a:effectLst/>
                <a:latin typeface="+mn-lt"/>
                <a:ea typeface="+mn-ea"/>
                <a:cs typeface="+mn-cs"/>
              </a:rPr>
              <a:t>1.1  SDG related to your industry : It can be a problem of that SDG caused by your industry </a:t>
            </a:r>
            <a:r>
              <a:rPr lang="en-US" altLang="zh-TW" sz="1200" b="1" i="1" u="sng" kern="1200">
                <a:solidFill>
                  <a:schemeClr val="tx1"/>
                </a:solidFill>
                <a:effectLst/>
                <a:latin typeface="+mn-lt"/>
                <a:ea typeface="+mn-ea"/>
                <a:cs typeface="+mn-cs"/>
              </a:rPr>
              <a:t>OR</a:t>
            </a:r>
            <a:r>
              <a:rPr lang="en-US" altLang="zh-TW" sz="1200" i="1" kern="1200">
                <a:solidFill>
                  <a:schemeClr val="tx1"/>
                </a:solidFill>
                <a:effectLst/>
                <a:latin typeface="+mn-lt"/>
                <a:ea typeface="+mn-ea"/>
                <a:cs typeface="+mn-cs"/>
              </a:rPr>
              <a:t> using your industry knowledge to solve a SDG problem / achieve a SDG.</a:t>
            </a:r>
          </a:p>
          <a:p>
            <a:endParaRPr lang="en-US" altLang="zh-HK"/>
          </a:p>
          <a:p>
            <a:r>
              <a:rPr lang="en-US" altLang="zh-HK"/>
              <a:t>1.2</a:t>
            </a:r>
            <a:r>
              <a:rPr lang="en-US" altLang="zh-TW"/>
              <a:t> </a:t>
            </a:r>
            <a:r>
              <a:rPr lang="zh-TW" altLang="en-US"/>
              <a:t>請寫出其中一個社區</a:t>
            </a:r>
            <a:r>
              <a:rPr lang="en-US" altLang="zh-TW"/>
              <a:t>/</a:t>
            </a:r>
            <a:r>
              <a:rPr lang="zh-TW" altLang="en-US">
                <a:solidFill>
                  <a:schemeClr val="tx1"/>
                </a:solidFill>
                <a:uFillTx/>
              </a:rPr>
              <a:t>人類</a:t>
            </a:r>
            <a:r>
              <a:rPr lang="zh-TW" altLang="en-US"/>
              <a:t>面對的問題</a:t>
            </a:r>
            <a:r>
              <a:rPr lang="en-US" altLang="zh-TW"/>
              <a:t>, </a:t>
            </a:r>
            <a:r>
              <a:rPr lang="zh-TW" altLang="en-US" strike="noStrike"/>
              <a:t>需要乎合所選的</a:t>
            </a:r>
            <a:r>
              <a:rPr lang="en-US" altLang="zh-TW" strike="noStrike"/>
              <a:t>SDG</a:t>
            </a:r>
            <a:r>
              <a:rPr lang="en-US" altLang="zh-TW"/>
              <a:t>, </a:t>
            </a:r>
            <a:r>
              <a:rPr lang="zh-TW" altLang="en-US"/>
              <a:t>並列舉有關問題的數據或證據</a:t>
            </a:r>
            <a:r>
              <a:rPr lang="en-US" altLang="zh-TW"/>
              <a:t>(</a:t>
            </a:r>
            <a:r>
              <a:rPr lang="zh-TW" altLang="en-US"/>
              <a:t>例子</a:t>
            </a:r>
            <a:r>
              <a:rPr lang="en-US" altLang="zh-TW"/>
              <a:t>)</a:t>
            </a:r>
            <a:r>
              <a:rPr lang="zh-TW" altLang="en-US"/>
              <a:t>。</a:t>
            </a:r>
            <a:endParaRPr lang="en-US" altLang="zh-TW"/>
          </a:p>
          <a:p>
            <a:r>
              <a:rPr lang="en-US" altLang="zh-HK" baseline="0"/>
              <a:t>       </a:t>
            </a:r>
            <a:r>
              <a:rPr lang="zh-TW" altLang="en-US" baseline="0"/>
              <a:t>並在參考</a:t>
            </a:r>
            <a:r>
              <a:rPr lang="en-US" altLang="zh-TW" baseline="0"/>
              <a:t>(Reference)</a:t>
            </a:r>
            <a:r>
              <a:rPr lang="zh-TW" altLang="en-US" baseline="0"/>
              <a:t>欄上寫下資料來源</a:t>
            </a:r>
            <a:r>
              <a:rPr lang="zh-TW" altLang="en-US"/>
              <a:t>。</a:t>
            </a:r>
            <a:endParaRPr lang="en-US" altLang="zh-TW" baseline="0"/>
          </a:p>
          <a:p>
            <a:pPr marL="0" marR="0" lvl="0" indent="0" algn="l" defTabSz="914400" rtl="0" eaLnBrk="1" fontAlgn="auto" latinLnBrk="0" hangingPunct="1">
              <a:lnSpc>
                <a:spcPct val="100000"/>
              </a:lnSpc>
              <a:spcBef>
                <a:spcPts val="0"/>
              </a:spcBef>
              <a:spcAft>
                <a:spcPts val="0"/>
              </a:spcAft>
              <a:buClrTx/>
              <a:buSzTx/>
              <a:buFontTx/>
              <a:buNone/>
              <a:defRPr/>
            </a:pPr>
            <a:r>
              <a:rPr lang="en-US" altLang="zh-TW" baseline="0"/>
              <a:t>1.3 </a:t>
            </a:r>
            <a:r>
              <a:rPr lang="zh-TW" altLang="en-US" baseline="0"/>
              <a:t>承上題</a:t>
            </a:r>
            <a:r>
              <a:rPr lang="en-US" altLang="zh-TW" baseline="0"/>
              <a:t>, </a:t>
            </a:r>
            <a:r>
              <a:rPr lang="zh-TW" altLang="en-US" baseline="0"/>
              <a:t>請寫出該問題的成因，然後參考</a:t>
            </a:r>
            <a:r>
              <a:rPr lang="en-US" altLang="zh-TW" baseline="0"/>
              <a:t>(Reference)</a:t>
            </a:r>
            <a:r>
              <a:rPr lang="zh-TW" altLang="en-US" baseline="0"/>
              <a:t>欄上寫下資料來源</a:t>
            </a:r>
            <a:r>
              <a:rPr lang="zh-TW" altLang="en-US"/>
              <a:t>。</a:t>
            </a:r>
            <a:endParaRPr lang="en-US" altLang="zh-TW" baseline="0"/>
          </a:p>
          <a:p>
            <a:endParaRPr lang="en-HK"/>
          </a:p>
        </p:txBody>
      </p:sp>
      <p:sp>
        <p:nvSpPr>
          <p:cNvPr id="4" name="Slide Number Placeholder 3"/>
          <p:cNvSpPr>
            <a:spLocks noGrp="1"/>
          </p:cNvSpPr>
          <p:nvPr>
            <p:ph type="sldNum" sz="quarter" idx="5"/>
          </p:nvPr>
        </p:nvSpPr>
        <p:spPr/>
        <p:txBody>
          <a:bodyPr/>
          <a:lstStyle/>
          <a:p>
            <a:fld id="{ABAE16C0-1A2E-4FC1-B3C0-99B29D5A147F}" type="slidenum">
              <a:rPr lang="zh-HK" altLang="en-US" smtClean="0"/>
              <a:t>9</a:t>
            </a:fld>
            <a:endParaRPr lang="zh-HK" altLang="en-US"/>
          </a:p>
        </p:txBody>
      </p:sp>
    </p:spTree>
    <p:extLst>
      <p:ext uri="{BB962C8B-B14F-4D97-AF65-F5344CB8AC3E}">
        <p14:creationId xmlns:p14="http://schemas.microsoft.com/office/powerpoint/2010/main" val="3305280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a:t>2.1 </a:t>
            </a:r>
            <a:r>
              <a:rPr lang="zh-TW" altLang="en-US"/>
              <a:t>請應用以下最少一樣的方向到你們將要設計的計劃。</a:t>
            </a:r>
            <a:endParaRPr lang="en-HK" altLang="zh-TW"/>
          </a:p>
          <a:p>
            <a:r>
              <a:rPr lang="zh-TW" altLang="en-US" sz="1200">
                <a:sym typeface="Wingdings" panose="05000000000000000000" pitchFamily="2" charset="2"/>
              </a:rPr>
              <a:t>行業知識</a:t>
            </a:r>
            <a:r>
              <a:rPr lang="en-US" altLang="zh-TW" sz="1200">
                <a:sym typeface="Wingdings" panose="05000000000000000000" pitchFamily="2" charset="2"/>
              </a:rPr>
              <a:t>/</a:t>
            </a:r>
            <a:r>
              <a:rPr lang="zh-TW" altLang="en-US" sz="1200">
                <a:sym typeface="Wingdings" panose="05000000000000000000" pitchFamily="2" charset="2"/>
              </a:rPr>
              <a:t>技能</a:t>
            </a:r>
            <a:endParaRPr lang="en-HK" altLang="zh-TW" sz="1200">
              <a:sym typeface="Wingdings" panose="05000000000000000000" pitchFamily="2" charset="2"/>
            </a:endParaRPr>
          </a:p>
          <a:p>
            <a:r>
              <a:rPr lang="zh-TW" altLang="en-US" sz="1200">
                <a:solidFill>
                  <a:srgbClr val="000000"/>
                </a:solidFill>
                <a:effectLst/>
                <a:latin typeface="Calibri" panose="020F0502020204030204" pitchFamily="34" charset="0"/>
                <a:ea typeface="+mn-ea"/>
                <a:cs typeface="Times New Roman" panose="02020603050405020304" pitchFamily="18" charset="0"/>
              </a:rPr>
              <a:t>你或你小組成員擁有的才能</a:t>
            </a:r>
            <a:r>
              <a:rPr lang="en-US" altLang="zh-TW" sz="1200">
                <a:solidFill>
                  <a:srgbClr val="000000"/>
                </a:solidFill>
                <a:effectLst/>
                <a:latin typeface="Calibri" panose="020F0502020204030204" pitchFamily="34" charset="0"/>
                <a:ea typeface="+mn-ea"/>
                <a:cs typeface="Times New Roman" panose="02020603050405020304" pitchFamily="18" charset="0"/>
              </a:rPr>
              <a:t>/</a:t>
            </a:r>
            <a:r>
              <a:rPr lang="zh-TW" altLang="en-US">
                <a:sym typeface="Wingdings" panose="05000000000000000000" pitchFamily="2" charset="2"/>
              </a:rPr>
              <a:t>興趣</a:t>
            </a:r>
            <a:endParaRPr lang="en-US" altLang="zh-TW">
              <a:sym typeface="Wingdings" panose="05000000000000000000" pitchFamily="2" charset="2"/>
            </a:endParaRPr>
          </a:p>
          <a:p>
            <a:endParaRPr lang="en-HK" altLang="zh-TW">
              <a:sym typeface="Wingdings" panose="05000000000000000000" pitchFamily="2" charset="2"/>
            </a:endParaRPr>
          </a:p>
          <a:p>
            <a:r>
              <a:rPr lang="en-US" altLang="zh-TW">
                <a:sym typeface="Wingdings" panose="05000000000000000000" pitchFamily="2" charset="2"/>
              </a:rPr>
              <a:t>2.2 </a:t>
            </a:r>
            <a:r>
              <a:rPr lang="zh-TW" altLang="en-US"/>
              <a:t>請</a:t>
            </a:r>
            <a:r>
              <a:rPr lang="zh-TW" altLang="en-US">
                <a:sym typeface="Wingdings" panose="05000000000000000000" pitchFamily="2" charset="2"/>
              </a:rPr>
              <a:t>寫出小組計劃的名稱、形式及對象</a:t>
            </a:r>
            <a:r>
              <a:rPr lang="zh-TW" altLang="en-US"/>
              <a:t>。</a:t>
            </a:r>
            <a:endParaRPr lang="en-US" altLang="zh-TW"/>
          </a:p>
          <a:p>
            <a:endParaRPr lang="en-HK" altLang="zh-TW"/>
          </a:p>
          <a:p>
            <a:r>
              <a:rPr lang="en-US" altLang="zh-TW"/>
              <a:t>2.3  </a:t>
            </a:r>
            <a:r>
              <a:rPr lang="zh-TW" altLang="en-US"/>
              <a:t>請寫出計的兩個預期成果</a:t>
            </a:r>
            <a:r>
              <a:rPr lang="en-US" altLang="zh-TW"/>
              <a:t>, </a:t>
            </a:r>
            <a:r>
              <a:rPr lang="zh-TW" altLang="en-US"/>
              <a:t>需要是看得見</a:t>
            </a:r>
            <a:r>
              <a:rPr lang="en-US" altLang="zh-TW"/>
              <a:t>, </a:t>
            </a:r>
            <a:r>
              <a:rPr lang="zh-TW" altLang="en-US" sz="1400">
                <a:solidFill>
                  <a:srgbClr val="FF0000"/>
                </a:solidFill>
              </a:rPr>
              <a:t>可量度</a:t>
            </a:r>
            <a:r>
              <a:rPr lang="en-US" altLang="zh-TW" sz="1400">
                <a:solidFill>
                  <a:srgbClr val="FF0000"/>
                </a:solidFill>
              </a:rPr>
              <a:t> </a:t>
            </a:r>
            <a:r>
              <a:rPr lang="zh-TW" altLang="en-US"/>
              <a:t>及 為社區帶來正面</a:t>
            </a:r>
            <a:r>
              <a:rPr lang="zh-TW" altLang="en-US">
                <a:sym typeface="+mn-ea"/>
              </a:rPr>
              <a:t>的</a:t>
            </a:r>
            <a:r>
              <a:rPr lang="zh-TW" altLang="en-US"/>
              <a:t>影響。</a:t>
            </a:r>
            <a:endParaRPr lang="en-HK" altLang="zh-TW"/>
          </a:p>
          <a:p>
            <a:r>
              <a:rPr lang="en-US" sz="1200">
                <a:solidFill>
                  <a:srgbClr val="FF0000"/>
                </a:solidFill>
                <a:latin typeface="Calibri" panose="020F0502020204030204" pitchFamily="34" charset="0"/>
                <a:ea typeface="新細明體" panose="02020500000000000000" pitchFamily="18" charset="-120"/>
                <a:cs typeface="Times New Roman" panose="02020603050405020304" pitchFamily="18" charset="0"/>
              </a:rPr>
              <a:t>S</a:t>
            </a:r>
            <a:r>
              <a:rPr lang="en-US" sz="120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hould be visible, measurable &amp; with positive impact to </a:t>
            </a:r>
            <a:r>
              <a:rPr lang="en-HK" sz="1200">
                <a:solidFill>
                  <a:srgbClr val="FF0000"/>
                </a:solidFill>
                <a:latin typeface="Calibri" panose="020F0502020204030204" pitchFamily="34" charset="0"/>
                <a:ea typeface="新細明體" panose="02020500000000000000" pitchFamily="18" charset="-120"/>
                <a:cs typeface="Times New Roman" panose="02020603050405020304" pitchFamily="18" charset="0"/>
              </a:rPr>
              <a:t>the</a:t>
            </a:r>
            <a:r>
              <a:rPr lang="zh-TW" altLang="en-US" sz="1200">
                <a:solidFill>
                  <a:srgbClr val="FF0000"/>
                </a:solidFill>
                <a:latin typeface="Calibri" panose="020F0502020204030204" pitchFamily="34" charset="0"/>
                <a:ea typeface="新細明體" panose="02020500000000000000" pitchFamily="18" charset="-120"/>
                <a:cs typeface="Times New Roman" panose="02020603050405020304" pitchFamily="18" charset="0"/>
              </a:rPr>
              <a:t> </a:t>
            </a:r>
            <a:r>
              <a:rPr lang="en-US" sz="120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community</a:t>
            </a:r>
            <a:endParaRPr lang="zh-HK" altLang="en-US"/>
          </a:p>
          <a:p>
            <a:endParaRPr lang="en-US" altLang="zh-TW">
              <a:sym typeface="Wingdings" panose="05000000000000000000" pitchFamily="2" charset="2"/>
            </a:endParaRPr>
          </a:p>
          <a:p>
            <a:endParaRPr lang="en-HK"/>
          </a:p>
        </p:txBody>
      </p:sp>
      <p:sp>
        <p:nvSpPr>
          <p:cNvPr id="4" name="Slide Number Placeholder 3"/>
          <p:cNvSpPr>
            <a:spLocks noGrp="1"/>
          </p:cNvSpPr>
          <p:nvPr>
            <p:ph type="sldNum" sz="quarter" idx="5"/>
          </p:nvPr>
        </p:nvSpPr>
        <p:spPr/>
        <p:txBody>
          <a:bodyPr/>
          <a:lstStyle/>
          <a:p>
            <a:fld id="{ABAE16C0-1A2E-4FC1-B3C0-99B29D5A147F}" type="slidenum">
              <a:rPr lang="zh-HK" altLang="en-US" smtClean="0"/>
              <a:t>10</a:t>
            </a:fld>
            <a:endParaRPr lang="zh-HK" altLang="en-US"/>
          </a:p>
        </p:txBody>
      </p:sp>
    </p:spTree>
    <p:extLst>
      <p:ext uri="{BB962C8B-B14F-4D97-AF65-F5344CB8AC3E}">
        <p14:creationId xmlns:p14="http://schemas.microsoft.com/office/powerpoint/2010/main" val="1883398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a:t>請列出兩個評估</a:t>
            </a:r>
            <a:r>
              <a:rPr lang="en-US" altLang="zh-TW"/>
              <a:t>project</a:t>
            </a:r>
            <a:r>
              <a:rPr lang="zh-TW" altLang="en-US"/>
              <a:t>成果的方法 </a:t>
            </a:r>
            <a:r>
              <a:rPr lang="en-US" altLang="zh-TW"/>
              <a:t>(</a:t>
            </a:r>
            <a:r>
              <a:rPr lang="zh-TW" altLang="en-US"/>
              <a:t>如</a:t>
            </a:r>
            <a:r>
              <a:rPr lang="en-US" altLang="zh-TW"/>
              <a:t>: </a:t>
            </a:r>
            <a:r>
              <a:rPr lang="zh-TW" altLang="en-US"/>
              <a:t>問卷調查</a:t>
            </a:r>
            <a:r>
              <a:rPr lang="en-US" altLang="zh-TW"/>
              <a:t>, </a:t>
            </a:r>
            <a:r>
              <a:rPr lang="zh-TW" altLang="en-US"/>
              <a:t>觀察</a:t>
            </a:r>
            <a:r>
              <a:rPr lang="en-US" altLang="zh-TW"/>
              <a:t>, </a:t>
            </a:r>
            <a:r>
              <a:rPr lang="zh-TW" altLang="en-US"/>
              <a:t>對象分享</a:t>
            </a:r>
            <a:r>
              <a:rPr lang="en-US" altLang="zh-TW"/>
              <a:t>…</a:t>
            </a:r>
            <a:r>
              <a:rPr lang="zh-TW" altLang="en-US"/>
              <a:t>等</a:t>
            </a:r>
            <a:r>
              <a:rPr lang="en-US" altLang="zh-TW"/>
              <a:t>)</a:t>
            </a:r>
            <a:endParaRPr lang="en-HK"/>
          </a:p>
        </p:txBody>
      </p:sp>
      <p:sp>
        <p:nvSpPr>
          <p:cNvPr id="4" name="Slide Number Placeholder 3"/>
          <p:cNvSpPr>
            <a:spLocks noGrp="1"/>
          </p:cNvSpPr>
          <p:nvPr>
            <p:ph type="sldNum" sz="quarter" idx="5"/>
          </p:nvPr>
        </p:nvSpPr>
        <p:spPr/>
        <p:txBody>
          <a:bodyPr/>
          <a:lstStyle/>
          <a:p>
            <a:fld id="{ABAE16C0-1A2E-4FC1-B3C0-99B29D5A147F}" type="slidenum">
              <a:rPr lang="zh-HK" altLang="en-US" smtClean="0"/>
              <a:t>11</a:t>
            </a:fld>
            <a:endParaRPr lang="zh-HK" altLang="en-US"/>
          </a:p>
        </p:txBody>
      </p:sp>
    </p:spTree>
    <p:extLst>
      <p:ext uri="{BB962C8B-B14F-4D97-AF65-F5344CB8AC3E}">
        <p14:creationId xmlns:p14="http://schemas.microsoft.com/office/powerpoint/2010/main" val="1385763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zh-HK"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zh-HK" altLang="en-US"/>
          </a:p>
        </p:txBody>
      </p:sp>
      <p:sp>
        <p:nvSpPr>
          <p:cNvPr id="4" name="日期版面配置區 3"/>
          <p:cNvSpPr>
            <a:spLocks noGrp="1"/>
          </p:cNvSpPr>
          <p:nvPr>
            <p:ph type="dt" sz="half" idx="10"/>
          </p:nvPr>
        </p:nvSpPr>
        <p:spPr/>
        <p:txBody>
          <a:bodyPr/>
          <a:lstStyle/>
          <a:p>
            <a:fld id="{CE69D9D8-430A-496A-AECC-F114AE6BF419}" type="datetimeFigureOut">
              <a:rPr lang="zh-HK" altLang="en-US" smtClean="0"/>
              <a:t>13/4/2023</a:t>
            </a:fld>
            <a:endParaRPr lang="zh-HK" altLang="en-US"/>
          </a:p>
        </p:txBody>
      </p:sp>
      <p:sp>
        <p:nvSpPr>
          <p:cNvPr id="5" name="頁尾版面配置區 4"/>
          <p:cNvSpPr>
            <a:spLocks noGrp="1"/>
          </p:cNvSpPr>
          <p:nvPr>
            <p:ph type="ftr" sz="quarter" idx="11"/>
          </p:nvPr>
        </p:nvSpPr>
        <p:spPr/>
        <p:txBody>
          <a:bodyPr/>
          <a:lstStyle/>
          <a:p>
            <a:endParaRPr lang="zh-HK" altLang="en-US"/>
          </a:p>
        </p:txBody>
      </p:sp>
      <p:sp>
        <p:nvSpPr>
          <p:cNvPr id="6" name="投影片編號版面配置區 5"/>
          <p:cNvSpPr>
            <a:spLocks noGrp="1"/>
          </p:cNvSpPr>
          <p:nvPr>
            <p:ph type="sldNum" sz="quarter" idx="12"/>
          </p:nvPr>
        </p:nvSpPr>
        <p:spPr/>
        <p:txBody>
          <a:bodyPr/>
          <a:lstStyle/>
          <a:p>
            <a:fld id="{417FC880-A670-4392-8C76-954A7A51CD5A}" type="slidenum">
              <a:rPr lang="zh-HK" altLang="en-US" smtClean="0"/>
              <a:t>‹#›</a:t>
            </a:fld>
            <a:endParaRPr lang="zh-HK"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HK" altLang="en-US"/>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日期版面配置區 3"/>
          <p:cNvSpPr>
            <a:spLocks noGrp="1"/>
          </p:cNvSpPr>
          <p:nvPr>
            <p:ph type="dt" sz="half" idx="10"/>
          </p:nvPr>
        </p:nvSpPr>
        <p:spPr/>
        <p:txBody>
          <a:bodyPr/>
          <a:lstStyle/>
          <a:p>
            <a:fld id="{CE69D9D8-430A-496A-AECC-F114AE6BF419}" type="datetimeFigureOut">
              <a:rPr lang="zh-HK" altLang="en-US" smtClean="0"/>
              <a:t>13/4/2023</a:t>
            </a:fld>
            <a:endParaRPr lang="zh-HK" altLang="en-US"/>
          </a:p>
        </p:txBody>
      </p:sp>
      <p:sp>
        <p:nvSpPr>
          <p:cNvPr id="5" name="頁尾版面配置區 4"/>
          <p:cNvSpPr>
            <a:spLocks noGrp="1"/>
          </p:cNvSpPr>
          <p:nvPr>
            <p:ph type="ftr" sz="quarter" idx="11"/>
          </p:nvPr>
        </p:nvSpPr>
        <p:spPr/>
        <p:txBody>
          <a:bodyPr/>
          <a:lstStyle/>
          <a:p>
            <a:endParaRPr lang="zh-HK" altLang="en-US"/>
          </a:p>
        </p:txBody>
      </p:sp>
      <p:sp>
        <p:nvSpPr>
          <p:cNvPr id="6" name="投影片編號版面配置區 5"/>
          <p:cNvSpPr>
            <a:spLocks noGrp="1"/>
          </p:cNvSpPr>
          <p:nvPr>
            <p:ph type="sldNum" sz="quarter" idx="12"/>
          </p:nvPr>
        </p:nvSpPr>
        <p:spPr/>
        <p:txBody>
          <a:bodyPr/>
          <a:lstStyle/>
          <a:p>
            <a:fld id="{417FC880-A670-4392-8C76-954A7A51CD5A}" type="slidenum">
              <a:rPr lang="zh-HK" altLang="en-US" smtClean="0"/>
              <a:t>‹#›</a:t>
            </a:fld>
            <a:endParaRPr lang="zh-HK"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zh-HK"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日期版面配置區 3"/>
          <p:cNvSpPr>
            <a:spLocks noGrp="1"/>
          </p:cNvSpPr>
          <p:nvPr>
            <p:ph type="dt" sz="half" idx="10"/>
          </p:nvPr>
        </p:nvSpPr>
        <p:spPr/>
        <p:txBody>
          <a:bodyPr/>
          <a:lstStyle/>
          <a:p>
            <a:fld id="{CE69D9D8-430A-496A-AECC-F114AE6BF419}" type="datetimeFigureOut">
              <a:rPr lang="zh-HK" altLang="en-US" smtClean="0"/>
              <a:t>13/4/2023</a:t>
            </a:fld>
            <a:endParaRPr lang="zh-HK" altLang="en-US"/>
          </a:p>
        </p:txBody>
      </p:sp>
      <p:sp>
        <p:nvSpPr>
          <p:cNvPr id="5" name="頁尾版面配置區 4"/>
          <p:cNvSpPr>
            <a:spLocks noGrp="1"/>
          </p:cNvSpPr>
          <p:nvPr>
            <p:ph type="ftr" sz="quarter" idx="11"/>
          </p:nvPr>
        </p:nvSpPr>
        <p:spPr/>
        <p:txBody>
          <a:bodyPr/>
          <a:lstStyle/>
          <a:p>
            <a:endParaRPr lang="zh-HK" altLang="en-US"/>
          </a:p>
        </p:txBody>
      </p:sp>
      <p:sp>
        <p:nvSpPr>
          <p:cNvPr id="6" name="投影片編號版面配置區 5"/>
          <p:cNvSpPr>
            <a:spLocks noGrp="1"/>
          </p:cNvSpPr>
          <p:nvPr>
            <p:ph type="sldNum" sz="quarter" idx="12"/>
          </p:nvPr>
        </p:nvSpPr>
        <p:spPr/>
        <p:txBody>
          <a:bodyPr/>
          <a:lstStyle/>
          <a:p>
            <a:fld id="{417FC880-A670-4392-8C76-954A7A51CD5A}" type="slidenum">
              <a:rPr lang="zh-HK" altLang="en-US" smtClean="0"/>
              <a:t>‹#›</a:t>
            </a:fld>
            <a:endParaRPr lang="zh-HK"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HK" altLang="en-US"/>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日期版面配置區 3"/>
          <p:cNvSpPr>
            <a:spLocks noGrp="1"/>
          </p:cNvSpPr>
          <p:nvPr>
            <p:ph type="dt" sz="half" idx="10"/>
          </p:nvPr>
        </p:nvSpPr>
        <p:spPr/>
        <p:txBody>
          <a:bodyPr/>
          <a:lstStyle/>
          <a:p>
            <a:fld id="{CE69D9D8-430A-496A-AECC-F114AE6BF419}" type="datetimeFigureOut">
              <a:rPr lang="zh-HK" altLang="en-US" smtClean="0"/>
              <a:t>13/4/2023</a:t>
            </a:fld>
            <a:endParaRPr lang="zh-HK" altLang="en-US"/>
          </a:p>
        </p:txBody>
      </p:sp>
      <p:sp>
        <p:nvSpPr>
          <p:cNvPr id="5" name="頁尾版面配置區 4"/>
          <p:cNvSpPr>
            <a:spLocks noGrp="1"/>
          </p:cNvSpPr>
          <p:nvPr>
            <p:ph type="ftr" sz="quarter" idx="11"/>
          </p:nvPr>
        </p:nvSpPr>
        <p:spPr/>
        <p:txBody>
          <a:bodyPr/>
          <a:lstStyle/>
          <a:p>
            <a:endParaRPr lang="zh-HK" altLang="en-US"/>
          </a:p>
        </p:txBody>
      </p:sp>
      <p:sp>
        <p:nvSpPr>
          <p:cNvPr id="6" name="投影片編號版面配置區 5"/>
          <p:cNvSpPr>
            <a:spLocks noGrp="1"/>
          </p:cNvSpPr>
          <p:nvPr>
            <p:ph type="sldNum" sz="quarter" idx="12"/>
          </p:nvPr>
        </p:nvSpPr>
        <p:spPr/>
        <p:txBody>
          <a:bodyPr/>
          <a:lstStyle/>
          <a:p>
            <a:fld id="{417FC880-A670-4392-8C76-954A7A51CD5A}" type="slidenum">
              <a:rPr lang="zh-HK" altLang="en-US" smtClean="0"/>
              <a:t>‹#›</a:t>
            </a:fld>
            <a:endParaRPr lang="zh-HK"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zh-HK"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CE69D9D8-430A-496A-AECC-F114AE6BF419}" type="datetimeFigureOut">
              <a:rPr lang="zh-HK" altLang="en-US" smtClean="0"/>
              <a:t>13/4/2023</a:t>
            </a:fld>
            <a:endParaRPr lang="zh-HK" altLang="en-US"/>
          </a:p>
        </p:txBody>
      </p:sp>
      <p:sp>
        <p:nvSpPr>
          <p:cNvPr id="5" name="頁尾版面配置區 4"/>
          <p:cNvSpPr>
            <a:spLocks noGrp="1"/>
          </p:cNvSpPr>
          <p:nvPr>
            <p:ph type="ftr" sz="quarter" idx="11"/>
          </p:nvPr>
        </p:nvSpPr>
        <p:spPr/>
        <p:txBody>
          <a:bodyPr/>
          <a:lstStyle/>
          <a:p>
            <a:endParaRPr lang="zh-HK" altLang="en-US"/>
          </a:p>
        </p:txBody>
      </p:sp>
      <p:sp>
        <p:nvSpPr>
          <p:cNvPr id="6" name="投影片編號版面配置區 5"/>
          <p:cNvSpPr>
            <a:spLocks noGrp="1"/>
          </p:cNvSpPr>
          <p:nvPr>
            <p:ph type="sldNum" sz="quarter" idx="12"/>
          </p:nvPr>
        </p:nvSpPr>
        <p:spPr/>
        <p:txBody>
          <a:bodyPr/>
          <a:lstStyle/>
          <a:p>
            <a:fld id="{417FC880-A670-4392-8C76-954A7A51CD5A}" type="slidenum">
              <a:rPr lang="zh-HK" altLang="en-US" smtClean="0"/>
              <a:t>‹#›</a:t>
            </a:fld>
            <a:endParaRPr lang="zh-HK"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HK"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5" name="日期版面配置區 4"/>
          <p:cNvSpPr>
            <a:spLocks noGrp="1"/>
          </p:cNvSpPr>
          <p:nvPr>
            <p:ph type="dt" sz="half" idx="10"/>
          </p:nvPr>
        </p:nvSpPr>
        <p:spPr/>
        <p:txBody>
          <a:bodyPr/>
          <a:lstStyle/>
          <a:p>
            <a:fld id="{CE69D9D8-430A-496A-AECC-F114AE6BF419}" type="datetimeFigureOut">
              <a:rPr lang="zh-HK" altLang="en-US" smtClean="0"/>
              <a:t>13/4/2023</a:t>
            </a:fld>
            <a:endParaRPr lang="zh-HK" altLang="en-US"/>
          </a:p>
        </p:txBody>
      </p:sp>
      <p:sp>
        <p:nvSpPr>
          <p:cNvPr id="6" name="頁尾版面配置區 5"/>
          <p:cNvSpPr>
            <a:spLocks noGrp="1"/>
          </p:cNvSpPr>
          <p:nvPr>
            <p:ph type="ftr" sz="quarter" idx="11"/>
          </p:nvPr>
        </p:nvSpPr>
        <p:spPr/>
        <p:txBody>
          <a:bodyPr/>
          <a:lstStyle/>
          <a:p>
            <a:endParaRPr lang="zh-HK" altLang="en-US"/>
          </a:p>
        </p:txBody>
      </p:sp>
      <p:sp>
        <p:nvSpPr>
          <p:cNvPr id="7" name="投影片編號版面配置區 6"/>
          <p:cNvSpPr>
            <a:spLocks noGrp="1"/>
          </p:cNvSpPr>
          <p:nvPr>
            <p:ph type="sldNum" sz="quarter" idx="12"/>
          </p:nvPr>
        </p:nvSpPr>
        <p:spPr/>
        <p:txBody>
          <a:bodyPr/>
          <a:lstStyle/>
          <a:p>
            <a:fld id="{417FC880-A670-4392-8C76-954A7A51CD5A}" type="slidenum">
              <a:rPr lang="zh-HK" altLang="en-US" smtClean="0"/>
              <a:t>‹#›</a:t>
            </a:fld>
            <a:endParaRPr lang="zh-HK"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endParaRPr lang="zh-HK"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7" name="日期版面配置區 6"/>
          <p:cNvSpPr>
            <a:spLocks noGrp="1"/>
          </p:cNvSpPr>
          <p:nvPr>
            <p:ph type="dt" sz="half" idx="10"/>
          </p:nvPr>
        </p:nvSpPr>
        <p:spPr/>
        <p:txBody>
          <a:bodyPr/>
          <a:lstStyle/>
          <a:p>
            <a:fld id="{CE69D9D8-430A-496A-AECC-F114AE6BF419}" type="datetimeFigureOut">
              <a:rPr lang="zh-HK" altLang="en-US" smtClean="0"/>
              <a:t>13/4/2023</a:t>
            </a:fld>
            <a:endParaRPr lang="zh-HK" altLang="en-US"/>
          </a:p>
        </p:txBody>
      </p:sp>
      <p:sp>
        <p:nvSpPr>
          <p:cNvPr id="8" name="頁尾版面配置區 7"/>
          <p:cNvSpPr>
            <a:spLocks noGrp="1"/>
          </p:cNvSpPr>
          <p:nvPr>
            <p:ph type="ftr" sz="quarter" idx="11"/>
          </p:nvPr>
        </p:nvSpPr>
        <p:spPr/>
        <p:txBody>
          <a:bodyPr/>
          <a:lstStyle/>
          <a:p>
            <a:endParaRPr lang="zh-HK" altLang="en-US"/>
          </a:p>
        </p:txBody>
      </p:sp>
      <p:sp>
        <p:nvSpPr>
          <p:cNvPr id="9" name="投影片編號版面配置區 8"/>
          <p:cNvSpPr>
            <a:spLocks noGrp="1"/>
          </p:cNvSpPr>
          <p:nvPr>
            <p:ph type="sldNum" sz="quarter" idx="12"/>
          </p:nvPr>
        </p:nvSpPr>
        <p:spPr/>
        <p:txBody>
          <a:bodyPr/>
          <a:lstStyle/>
          <a:p>
            <a:fld id="{417FC880-A670-4392-8C76-954A7A51CD5A}" type="slidenum">
              <a:rPr lang="zh-HK" altLang="en-US" smtClean="0"/>
              <a:t>‹#›</a:t>
            </a:fld>
            <a:endParaRPr lang="zh-HK"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HK" altLang="en-US"/>
          </a:p>
        </p:txBody>
      </p:sp>
      <p:sp>
        <p:nvSpPr>
          <p:cNvPr id="3" name="日期版面配置區 2"/>
          <p:cNvSpPr>
            <a:spLocks noGrp="1"/>
          </p:cNvSpPr>
          <p:nvPr>
            <p:ph type="dt" sz="half" idx="10"/>
          </p:nvPr>
        </p:nvSpPr>
        <p:spPr/>
        <p:txBody>
          <a:bodyPr/>
          <a:lstStyle/>
          <a:p>
            <a:fld id="{CE69D9D8-430A-496A-AECC-F114AE6BF419}" type="datetimeFigureOut">
              <a:rPr lang="zh-HK" altLang="en-US" smtClean="0"/>
              <a:t>13/4/2023</a:t>
            </a:fld>
            <a:endParaRPr lang="zh-HK" altLang="en-US"/>
          </a:p>
        </p:txBody>
      </p:sp>
      <p:sp>
        <p:nvSpPr>
          <p:cNvPr id="4" name="頁尾版面配置區 3"/>
          <p:cNvSpPr>
            <a:spLocks noGrp="1"/>
          </p:cNvSpPr>
          <p:nvPr>
            <p:ph type="ftr" sz="quarter" idx="11"/>
          </p:nvPr>
        </p:nvSpPr>
        <p:spPr/>
        <p:txBody>
          <a:bodyPr/>
          <a:lstStyle/>
          <a:p>
            <a:endParaRPr lang="zh-HK" altLang="en-US"/>
          </a:p>
        </p:txBody>
      </p:sp>
      <p:sp>
        <p:nvSpPr>
          <p:cNvPr id="5" name="投影片編號版面配置區 4"/>
          <p:cNvSpPr>
            <a:spLocks noGrp="1"/>
          </p:cNvSpPr>
          <p:nvPr>
            <p:ph type="sldNum" sz="quarter" idx="12"/>
          </p:nvPr>
        </p:nvSpPr>
        <p:spPr/>
        <p:txBody>
          <a:bodyPr/>
          <a:lstStyle/>
          <a:p>
            <a:fld id="{417FC880-A670-4392-8C76-954A7A51CD5A}" type="slidenum">
              <a:rPr lang="zh-HK" altLang="en-US" smtClean="0"/>
              <a:t>‹#›</a:t>
            </a:fld>
            <a:endParaRPr lang="zh-HK"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CE69D9D8-430A-496A-AECC-F114AE6BF419}" type="datetimeFigureOut">
              <a:rPr lang="zh-HK" altLang="en-US" smtClean="0"/>
              <a:t>13/4/2023</a:t>
            </a:fld>
            <a:endParaRPr lang="zh-HK" altLang="en-US"/>
          </a:p>
        </p:txBody>
      </p:sp>
      <p:sp>
        <p:nvSpPr>
          <p:cNvPr id="3" name="頁尾版面配置區 2"/>
          <p:cNvSpPr>
            <a:spLocks noGrp="1"/>
          </p:cNvSpPr>
          <p:nvPr>
            <p:ph type="ftr" sz="quarter" idx="11"/>
          </p:nvPr>
        </p:nvSpPr>
        <p:spPr/>
        <p:txBody>
          <a:bodyPr/>
          <a:lstStyle/>
          <a:p>
            <a:endParaRPr lang="zh-HK" altLang="en-US"/>
          </a:p>
        </p:txBody>
      </p:sp>
      <p:sp>
        <p:nvSpPr>
          <p:cNvPr id="4" name="投影片編號版面配置區 3"/>
          <p:cNvSpPr>
            <a:spLocks noGrp="1"/>
          </p:cNvSpPr>
          <p:nvPr>
            <p:ph type="sldNum" sz="quarter" idx="12"/>
          </p:nvPr>
        </p:nvSpPr>
        <p:spPr/>
        <p:txBody>
          <a:bodyPr/>
          <a:lstStyle/>
          <a:p>
            <a:fld id="{417FC880-A670-4392-8C76-954A7A51CD5A}" type="slidenum">
              <a:rPr lang="zh-HK" altLang="en-US" smtClean="0"/>
              <a:t>‹#›</a:t>
            </a:fld>
            <a:endParaRPr lang="zh-HK"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zh-HK"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CE69D9D8-430A-496A-AECC-F114AE6BF419}" type="datetimeFigureOut">
              <a:rPr lang="zh-HK" altLang="en-US" smtClean="0"/>
              <a:t>13/4/2023</a:t>
            </a:fld>
            <a:endParaRPr lang="zh-HK" altLang="en-US"/>
          </a:p>
        </p:txBody>
      </p:sp>
      <p:sp>
        <p:nvSpPr>
          <p:cNvPr id="6" name="頁尾版面配置區 5"/>
          <p:cNvSpPr>
            <a:spLocks noGrp="1"/>
          </p:cNvSpPr>
          <p:nvPr>
            <p:ph type="ftr" sz="quarter" idx="11"/>
          </p:nvPr>
        </p:nvSpPr>
        <p:spPr/>
        <p:txBody>
          <a:bodyPr/>
          <a:lstStyle/>
          <a:p>
            <a:endParaRPr lang="zh-HK" altLang="en-US"/>
          </a:p>
        </p:txBody>
      </p:sp>
      <p:sp>
        <p:nvSpPr>
          <p:cNvPr id="7" name="投影片編號版面配置區 6"/>
          <p:cNvSpPr>
            <a:spLocks noGrp="1"/>
          </p:cNvSpPr>
          <p:nvPr>
            <p:ph type="sldNum" sz="quarter" idx="12"/>
          </p:nvPr>
        </p:nvSpPr>
        <p:spPr/>
        <p:txBody>
          <a:bodyPr/>
          <a:lstStyle/>
          <a:p>
            <a:fld id="{417FC880-A670-4392-8C76-954A7A51CD5A}" type="slidenum">
              <a:rPr lang="zh-HK" altLang="en-US" smtClean="0"/>
              <a:t>‹#›</a:t>
            </a:fld>
            <a:endParaRPr lang="zh-HK"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zh-HK"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HK"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CE69D9D8-430A-496A-AECC-F114AE6BF419}" type="datetimeFigureOut">
              <a:rPr lang="zh-HK" altLang="en-US" smtClean="0"/>
              <a:t>13/4/2023</a:t>
            </a:fld>
            <a:endParaRPr lang="zh-HK" altLang="en-US"/>
          </a:p>
        </p:txBody>
      </p:sp>
      <p:sp>
        <p:nvSpPr>
          <p:cNvPr id="6" name="頁尾版面配置區 5"/>
          <p:cNvSpPr>
            <a:spLocks noGrp="1"/>
          </p:cNvSpPr>
          <p:nvPr>
            <p:ph type="ftr" sz="quarter" idx="11"/>
          </p:nvPr>
        </p:nvSpPr>
        <p:spPr/>
        <p:txBody>
          <a:bodyPr/>
          <a:lstStyle/>
          <a:p>
            <a:endParaRPr lang="zh-HK" altLang="en-US"/>
          </a:p>
        </p:txBody>
      </p:sp>
      <p:sp>
        <p:nvSpPr>
          <p:cNvPr id="7" name="投影片編號版面配置區 6"/>
          <p:cNvSpPr>
            <a:spLocks noGrp="1"/>
          </p:cNvSpPr>
          <p:nvPr>
            <p:ph type="sldNum" sz="quarter" idx="12"/>
          </p:nvPr>
        </p:nvSpPr>
        <p:spPr/>
        <p:txBody>
          <a:bodyPr/>
          <a:lstStyle/>
          <a:p>
            <a:fld id="{417FC880-A670-4392-8C76-954A7A51CD5A}" type="slidenum">
              <a:rPr lang="zh-HK" altLang="en-US" smtClean="0"/>
              <a:t>‹#›</a:t>
            </a:fld>
            <a:endParaRPr lang="zh-HK"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zh-HK"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69D9D8-430A-496A-AECC-F114AE6BF419}" type="datetimeFigureOut">
              <a:rPr lang="zh-HK" altLang="en-US" smtClean="0"/>
              <a:t>13/4/2023</a:t>
            </a:fld>
            <a:endParaRPr lang="zh-HK"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7FC880-A670-4392-8C76-954A7A51CD5A}" type="slidenum">
              <a:rPr lang="zh-HK" altLang="en-US" smtClean="0"/>
              <a:t>‹#›</a:t>
            </a:fld>
            <a:endParaRPr lang="zh-HK"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phishing-lab.infinityfreeapp.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forms.gle/cuXPz9wj7F32eAXQ6"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hyperlink" Target="https://www.doodly.com/onetime/offer-fb-broad.php" TargetMode="External"/><Relationship Id="rId3" Type="http://schemas.openxmlformats.org/officeDocument/2006/relationships/image" Target="../media/image6.jpeg"/><Relationship Id="rId7" Type="http://schemas.openxmlformats.org/officeDocument/2006/relationships/hyperlink" Target="https://www.powtoon.com/homepage/"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www.animaker.com/" TargetMode="External"/><Relationship Id="rId11" Type="http://schemas.openxmlformats.org/officeDocument/2006/relationships/hyperlink" Target="https://www.sites.google.com/" TargetMode="External"/><Relationship Id="rId5" Type="http://schemas.openxmlformats.org/officeDocument/2006/relationships/hyperlink" Target="http://www.canva.com/" TargetMode="External"/><Relationship Id="rId10" Type="http://schemas.openxmlformats.org/officeDocument/2006/relationships/hyperlink" Target="https://www.wix.com/" TargetMode="External"/><Relationship Id="rId4" Type="http://schemas.openxmlformats.org/officeDocument/2006/relationships/hyperlink" Target="https://m21.hk/boundlessclassroom/" TargetMode="External"/><Relationship Id="rId9" Type="http://schemas.openxmlformats.org/officeDocument/2006/relationships/hyperlink" Target="https://www.toonly.com/special-one-time-price-fb.php"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close up of text on a white background&#10;&#10;Description automatically generated">
            <a:extLst>
              <a:ext uri="{FF2B5EF4-FFF2-40B4-BE49-F238E27FC236}">
                <a16:creationId xmlns:a16="http://schemas.microsoft.com/office/drawing/2014/main" id="{09092F45-24FD-43EF-A2D8-CAC0BCAB0C58}"/>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3243503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文字方塊 1">
            <a:extLst>
              <a:ext uri="{FF2B5EF4-FFF2-40B4-BE49-F238E27FC236}">
                <a16:creationId xmlns:a16="http://schemas.microsoft.com/office/drawing/2014/main" id="{1A8ABEF8-7962-4D45-8A97-898AB5E9CC34}"/>
              </a:ext>
            </a:extLst>
          </p:cNvPr>
          <p:cNvSpPr txBox="1"/>
          <p:nvPr/>
        </p:nvSpPr>
        <p:spPr>
          <a:xfrm>
            <a:off x="1244957" y="2314015"/>
            <a:ext cx="1861158" cy="307777"/>
          </a:xfrm>
          <a:prstGeom prst="rect">
            <a:avLst/>
          </a:prstGeom>
          <a:noFill/>
          <a:ln>
            <a:noFill/>
          </a:ln>
        </p:spPr>
        <p:txBody>
          <a:bodyPr wrap="square" rtlCol="0">
            <a:spAutoFit/>
          </a:bodyPr>
          <a:lstStyle/>
          <a:p>
            <a:pPr marL="285750" indent="-285750">
              <a:buFont typeface="Arial" panose="020B0604020202020204" pitchFamily="34" charset="0"/>
              <a:buChar char="•"/>
            </a:pPr>
            <a:r>
              <a:rPr lang="en-HK" altLang="zh-HK" sz="1400"/>
              <a:t>Network Security</a:t>
            </a:r>
            <a:endParaRPr lang="zh-HK" altLang="en-US" sz="1400"/>
          </a:p>
        </p:txBody>
      </p:sp>
      <p:sp>
        <p:nvSpPr>
          <p:cNvPr id="5" name="文字方塊 1">
            <a:extLst>
              <a:ext uri="{FF2B5EF4-FFF2-40B4-BE49-F238E27FC236}">
                <a16:creationId xmlns:a16="http://schemas.microsoft.com/office/drawing/2014/main" id="{DDC305F9-F73D-43C1-BB77-6E7770C9F8EE}"/>
              </a:ext>
            </a:extLst>
          </p:cNvPr>
          <p:cNvSpPr txBox="1"/>
          <p:nvPr/>
        </p:nvSpPr>
        <p:spPr>
          <a:xfrm>
            <a:off x="1244957" y="2621792"/>
            <a:ext cx="1861158" cy="307777"/>
          </a:xfrm>
          <a:prstGeom prst="rect">
            <a:avLst/>
          </a:prstGeom>
          <a:noFill/>
          <a:ln>
            <a:noFill/>
          </a:ln>
        </p:spPr>
        <p:txBody>
          <a:bodyPr wrap="square" rtlCol="0">
            <a:spAutoFit/>
          </a:bodyPr>
          <a:lstStyle/>
          <a:p>
            <a:pPr marL="285750" indent="-285750">
              <a:buFont typeface="Arial" panose="020B0604020202020204" pitchFamily="34" charset="0"/>
              <a:buChar char="•"/>
            </a:pPr>
            <a:r>
              <a:rPr lang="en-HK" altLang="zh-HK" sz="1400"/>
              <a:t>Risk Management</a:t>
            </a:r>
            <a:endParaRPr lang="zh-HK" altLang="en-US" sz="1400"/>
          </a:p>
        </p:txBody>
      </p:sp>
      <p:sp>
        <p:nvSpPr>
          <p:cNvPr id="7" name="文字方塊 1">
            <a:extLst>
              <a:ext uri="{FF2B5EF4-FFF2-40B4-BE49-F238E27FC236}">
                <a16:creationId xmlns:a16="http://schemas.microsoft.com/office/drawing/2014/main" id="{772AEFDD-994A-434C-BF06-685CCA7C91E3}"/>
              </a:ext>
            </a:extLst>
          </p:cNvPr>
          <p:cNvSpPr txBox="1"/>
          <p:nvPr/>
        </p:nvSpPr>
        <p:spPr>
          <a:xfrm>
            <a:off x="1244957" y="2929569"/>
            <a:ext cx="1861158" cy="307777"/>
          </a:xfrm>
          <a:prstGeom prst="rect">
            <a:avLst/>
          </a:prstGeom>
          <a:noFill/>
          <a:ln>
            <a:noFill/>
          </a:ln>
        </p:spPr>
        <p:txBody>
          <a:bodyPr wrap="square" rtlCol="0">
            <a:spAutoFit/>
          </a:bodyPr>
          <a:lstStyle/>
          <a:p>
            <a:pPr marL="285750" indent="-285750">
              <a:buFont typeface="Arial" panose="020B0604020202020204" pitchFamily="34" charset="0"/>
              <a:buChar char="•"/>
            </a:pPr>
            <a:r>
              <a:rPr lang="en-HK" altLang="zh-HK" sz="1400"/>
              <a:t>Problem solving</a:t>
            </a:r>
            <a:endParaRPr lang="zh-HK" altLang="en-US" sz="1400"/>
          </a:p>
        </p:txBody>
      </p:sp>
      <p:sp>
        <p:nvSpPr>
          <p:cNvPr id="8" name="文字方塊 1">
            <a:extLst>
              <a:ext uri="{FF2B5EF4-FFF2-40B4-BE49-F238E27FC236}">
                <a16:creationId xmlns:a16="http://schemas.microsoft.com/office/drawing/2014/main" id="{03216975-5707-4F40-B91A-763C8FBB3A08}"/>
              </a:ext>
            </a:extLst>
          </p:cNvPr>
          <p:cNvSpPr txBox="1"/>
          <p:nvPr/>
        </p:nvSpPr>
        <p:spPr>
          <a:xfrm>
            <a:off x="1244957" y="3234369"/>
            <a:ext cx="1861158" cy="307777"/>
          </a:xfrm>
          <a:prstGeom prst="rect">
            <a:avLst/>
          </a:prstGeom>
          <a:noFill/>
          <a:ln>
            <a:noFill/>
          </a:ln>
        </p:spPr>
        <p:txBody>
          <a:bodyPr wrap="square" rtlCol="0">
            <a:spAutoFit/>
          </a:bodyPr>
          <a:lstStyle/>
          <a:p>
            <a:pPr marL="285750" indent="-285750">
              <a:buFont typeface="Arial" panose="020B0604020202020204" pitchFamily="34" charset="0"/>
              <a:buChar char="•"/>
            </a:pPr>
            <a:r>
              <a:rPr lang="en-HK" altLang="zh-HK" sz="1400"/>
              <a:t>Intelligence</a:t>
            </a:r>
            <a:endParaRPr lang="zh-HK" altLang="en-US" sz="1400"/>
          </a:p>
        </p:txBody>
      </p:sp>
      <p:sp>
        <p:nvSpPr>
          <p:cNvPr id="9" name="文字方塊 1">
            <a:extLst>
              <a:ext uri="{FF2B5EF4-FFF2-40B4-BE49-F238E27FC236}">
                <a16:creationId xmlns:a16="http://schemas.microsoft.com/office/drawing/2014/main" id="{BE4CAA01-8C1C-4385-B5EE-A36CC06344C4}"/>
              </a:ext>
            </a:extLst>
          </p:cNvPr>
          <p:cNvSpPr txBox="1"/>
          <p:nvPr/>
        </p:nvSpPr>
        <p:spPr>
          <a:xfrm>
            <a:off x="1244957" y="3539169"/>
            <a:ext cx="1861158" cy="307777"/>
          </a:xfrm>
          <a:prstGeom prst="rect">
            <a:avLst/>
          </a:prstGeom>
          <a:noFill/>
          <a:ln>
            <a:noFill/>
          </a:ln>
        </p:spPr>
        <p:txBody>
          <a:bodyPr wrap="square" rtlCol="0">
            <a:spAutoFit/>
          </a:bodyPr>
          <a:lstStyle/>
          <a:p>
            <a:pPr marL="285750" indent="-285750">
              <a:buFont typeface="Arial" panose="020B0604020202020204" pitchFamily="34" charset="0"/>
              <a:buChar char="•"/>
            </a:pPr>
            <a:r>
              <a:rPr lang="en-HK" altLang="zh-HK" sz="1400"/>
              <a:t>Scripting</a:t>
            </a:r>
            <a:endParaRPr lang="zh-HK" altLang="en-US" sz="1400"/>
          </a:p>
        </p:txBody>
      </p:sp>
      <p:sp>
        <p:nvSpPr>
          <p:cNvPr id="10" name="文字方塊 1">
            <a:extLst>
              <a:ext uri="{FF2B5EF4-FFF2-40B4-BE49-F238E27FC236}">
                <a16:creationId xmlns:a16="http://schemas.microsoft.com/office/drawing/2014/main" id="{16A787BD-3C40-4C40-90F6-98B91CB723B5}"/>
              </a:ext>
            </a:extLst>
          </p:cNvPr>
          <p:cNvSpPr txBox="1"/>
          <p:nvPr/>
        </p:nvSpPr>
        <p:spPr>
          <a:xfrm>
            <a:off x="1244957" y="4587495"/>
            <a:ext cx="1861158" cy="307777"/>
          </a:xfrm>
          <a:prstGeom prst="rect">
            <a:avLst/>
          </a:prstGeom>
          <a:noFill/>
          <a:ln>
            <a:noFill/>
          </a:ln>
        </p:spPr>
        <p:txBody>
          <a:bodyPr wrap="square" rtlCol="0">
            <a:spAutoFit/>
          </a:bodyPr>
          <a:lstStyle/>
          <a:p>
            <a:pPr marL="285750" indent="-285750">
              <a:buFont typeface="Arial" panose="020B0604020202020204" pitchFamily="34" charset="0"/>
              <a:buChar char="•"/>
            </a:pPr>
            <a:r>
              <a:rPr lang="en-HK" altLang="zh-HK" sz="1400"/>
              <a:t>Hosting Website</a:t>
            </a:r>
            <a:endParaRPr lang="zh-HK" altLang="en-US" sz="1400"/>
          </a:p>
        </p:txBody>
      </p:sp>
      <p:sp>
        <p:nvSpPr>
          <p:cNvPr id="11" name="文字方塊 1">
            <a:extLst>
              <a:ext uri="{FF2B5EF4-FFF2-40B4-BE49-F238E27FC236}">
                <a16:creationId xmlns:a16="http://schemas.microsoft.com/office/drawing/2014/main" id="{F1B19B53-1CE6-4DDF-9AB0-6ECE0CF33388}"/>
              </a:ext>
            </a:extLst>
          </p:cNvPr>
          <p:cNvSpPr txBox="1"/>
          <p:nvPr/>
        </p:nvSpPr>
        <p:spPr>
          <a:xfrm>
            <a:off x="1244957" y="4892295"/>
            <a:ext cx="1861158" cy="307777"/>
          </a:xfrm>
          <a:prstGeom prst="rect">
            <a:avLst/>
          </a:prstGeom>
          <a:noFill/>
          <a:ln>
            <a:noFill/>
          </a:ln>
        </p:spPr>
        <p:txBody>
          <a:bodyPr wrap="square" rtlCol="0">
            <a:spAutoFit/>
          </a:bodyPr>
          <a:lstStyle/>
          <a:p>
            <a:pPr marL="285750" indent="-285750">
              <a:buFont typeface="Arial" panose="020B0604020202020204" pitchFamily="34" charset="0"/>
              <a:buChar char="•"/>
            </a:pPr>
            <a:r>
              <a:rPr lang="en-HK" altLang="zh-HK" sz="1400"/>
              <a:t>Website Building</a:t>
            </a:r>
            <a:endParaRPr lang="zh-HK" altLang="en-US" sz="1400"/>
          </a:p>
        </p:txBody>
      </p:sp>
      <p:sp>
        <p:nvSpPr>
          <p:cNvPr id="12" name="文字方塊 1">
            <a:extLst>
              <a:ext uri="{FF2B5EF4-FFF2-40B4-BE49-F238E27FC236}">
                <a16:creationId xmlns:a16="http://schemas.microsoft.com/office/drawing/2014/main" id="{762DC8A3-984F-486D-AF1C-A6224D8ACAF7}"/>
              </a:ext>
            </a:extLst>
          </p:cNvPr>
          <p:cNvSpPr txBox="1"/>
          <p:nvPr/>
        </p:nvSpPr>
        <p:spPr>
          <a:xfrm>
            <a:off x="4693007" y="2122026"/>
            <a:ext cx="1861158" cy="307777"/>
          </a:xfrm>
          <a:prstGeom prst="rect">
            <a:avLst/>
          </a:prstGeom>
          <a:noFill/>
          <a:ln>
            <a:noFill/>
          </a:ln>
        </p:spPr>
        <p:txBody>
          <a:bodyPr wrap="square" rtlCol="0">
            <a:spAutoFit/>
          </a:bodyPr>
          <a:lstStyle/>
          <a:p>
            <a:pPr marL="285750" indent="-285750">
              <a:buFont typeface="Arial" panose="020B0604020202020204" pitchFamily="34" charset="0"/>
              <a:buChar char="•"/>
            </a:pPr>
            <a:r>
              <a:rPr lang="en-HK" altLang="zh-HK" sz="1400"/>
              <a:t>Project Bootstrap</a:t>
            </a:r>
            <a:endParaRPr lang="zh-HK" altLang="en-US" sz="1400"/>
          </a:p>
        </p:txBody>
      </p:sp>
      <p:sp>
        <p:nvSpPr>
          <p:cNvPr id="14" name="文字方塊 1">
            <a:extLst>
              <a:ext uri="{FF2B5EF4-FFF2-40B4-BE49-F238E27FC236}">
                <a16:creationId xmlns:a16="http://schemas.microsoft.com/office/drawing/2014/main" id="{ED20374D-631B-42CD-83BB-53984735AEF9}"/>
              </a:ext>
            </a:extLst>
          </p:cNvPr>
          <p:cNvSpPr txBox="1"/>
          <p:nvPr/>
        </p:nvSpPr>
        <p:spPr>
          <a:xfrm>
            <a:off x="4693007" y="3669876"/>
            <a:ext cx="1861158" cy="523220"/>
          </a:xfrm>
          <a:prstGeom prst="rect">
            <a:avLst/>
          </a:prstGeom>
          <a:noFill/>
          <a:ln>
            <a:noFill/>
          </a:ln>
        </p:spPr>
        <p:txBody>
          <a:bodyPr wrap="square" rtlCol="0">
            <a:spAutoFit/>
          </a:bodyPr>
          <a:lstStyle/>
          <a:p>
            <a:pPr marL="285750" indent="-285750">
              <a:buFont typeface="Arial" panose="020B0604020202020204" pitchFamily="34" charset="0"/>
              <a:buChar char="•"/>
            </a:pPr>
            <a:r>
              <a:rPr lang="en-HK" altLang="zh-HK" sz="1400"/>
              <a:t>Workshop for kids 8 -16 years old</a:t>
            </a:r>
            <a:endParaRPr lang="zh-HK" altLang="en-US" sz="1400"/>
          </a:p>
        </p:txBody>
      </p:sp>
      <p:sp>
        <p:nvSpPr>
          <p:cNvPr id="15" name="文字方塊 1">
            <a:extLst>
              <a:ext uri="{FF2B5EF4-FFF2-40B4-BE49-F238E27FC236}">
                <a16:creationId xmlns:a16="http://schemas.microsoft.com/office/drawing/2014/main" id="{992459D4-70BC-41F5-96AA-8EF0A70C103A}"/>
              </a:ext>
            </a:extLst>
          </p:cNvPr>
          <p:cNvSpPr txBox="1"/>
          <p:nvPr/>
        </p:nvSpPr>
        <p:spPr>
          <a:xfrm>
            <a:off x="4856558" y="5046183"/>
            <a:ext cx="1861158" cy="523220"/>
          </a:xfrm>
          <a:prstGeom prst="rect">
            <a:avLst/>
          </a:prstGeom>
          <a:noFill/>
          <a:ln>
            <a:noFill/>
          </a:ln>
        </p:spPr>
        <p:txBody>
          <a:bodyPr wrap="square" rtlCol="0">
            <a:spAutoFit/>
          </a:bodyPr>
          <a:lstStyle/>
          <a:p>
            <a:pPr marL="285750" indent="-285750">
              <a:buFont typeface="Arial" panose="020B0604020202020204" pitchFamily="34" charset="0"/>
              <a:buChar char="•"/>
            </a:pPr>
            <a:r>
              <a:rPr lang="en-HK" altLang="zh-HK" sz="1400"/>
              <a:t>Young Kids</a:t>
            </a:r>
          </a:p>
          <a:p>
            <a:pPr marL="285750" indent="-285750">
              <a:buFont typeface="Arial" panose="020B0604020202020204" pitchFamily="34" charset="0"/>
              <a:buChar char="•"/>
            </a:pPr>
            <a:r>
              <a:rPr lang="en-HK" altLang="zh-HK" sz="1400"/>
              <a:t>Teenagers</a:t>
            </a:r>
            <a:endParaRPr lang="zh-HK" altLang="en-US" sz="1400"/>
          </a:p>
        </p:txBody>
      </p:sp>
      <p:sp>
        <p:nvSpPr>
          <p:cNvPr id="16" name="文字方塊 1">
            <a:extLst>
              <a:ext uri="{FF2B5EF4-FFF2-40B4-BE49-F238E27FC236}">
                <a16:creationId xmlns:a16="http://schemas.microsoft.com/office/drawing/2014/main" id="{3E4A9618-8458-42B3-A361-36B07D422829}"/>
              </a:ext>
            </a:extLst>
          </p:cNvPr>
          <p:cNvSpPr txBox="1"/>
          <p:nvPr/>
        </p:nvSpPr>
        <p:spPr>
          <a:xfrm>
            <a:off x="8723935" y="1906582"/>
            <a:ext cx="1861158" cy="738664"/>
          </a:xfrm>
          <a:prstGeom prst="rect">
            <a:avLst/>
          </a:prstGeom>
          <a:noFill/>
          <a:ln>
            <a:noFill/>
          </a:ln>
        </p:spPr>
        <p:txBody>
          <a:bodyPr wrap="square" rtlCol="0">
            <a:spAutoFit/>
          </a:bodyPr>
          <a:lstStyle/>
          <a:p>
            <a:pPr marL="285750" indent="-285750">
              <a:buFont typeface="Arial" panose="020B0604020202020204" pitchFamily="34" charset="0"/>
              <a:buChar char="•"/>
            </a:pPr>
            <a:r>
              <a:rPr lang="en-HK" altLang="zh-HK" sz="1400"/>
              <a:t>Expand Cybersecurity Knowledge</a:t>
            </a:r>
            <a:endParaRPr lang="zh-HK" altLang="en-US" sz="1400"/>
          </a:p>
        </p:txBody>
      </p:sp>
      <p:sp>
        <p:nvSpPr>
          <p:cNvPr id="17" name="文字方塊 1">
            <a:extLst>
              <a:ext uri="{FF2B5EF4-FFF2-40B4-BE49-F238E27FC236}">
                <a16:creationId xmlns:a16="http://schemas.microsoft.com/office/drawing/2014/main" id="{BD2E2ED8-393E-43D5-B3E5-EDA335E5820E}"/>
              </a:ext>
            </a:extLst>
          </p:cNvPr>
          <p:cNvSpPr txBox="1"/>
          <p:nvPr/>
        </p:nvSpPr>
        <p:spPr>
          <a:xfrm>
            <a:off x="8723935" y="2649593"/>
            <a:ext cx="1861158" cy="738664"/>
          </a:xfrm>
          <a:prstGeom prst="rect">
            <a:avLst/>
          </a:prstGeom>
          <a:noFill/>
          <a:ln>
            <a:noFill/>
          </a:ln>
        </p:spPr>
        <p:txBody>
          <a:bodyPr wrap="square" rtlCol="0">
            <a:spAutoFit/>
          </a:bodyPr>
          <a:lstStyle/>
          <a:p>
            <a:pPr marL="285750" indent="-285750">
              <a:buFont typeface="Arial" panose="020B0604020202020204" pitchFamily="34" charset="0"/>
              <a:buChar char="•"/>
            </a:pPr>
            <a:r>
              <a:rPr lang="en-HK" altLang="zh-HK" sz="1400"/>
              <a:t>Make sure they understand the Risk &amp; Information</a:t>
            </a:r>
            <a:endParaRPr lang="zh-HK" altLang="en-US" sz="1400"/>
          </a:p>
        </p:txBody>
      </p:sp>
      <p:sp>
        <p:nvSpPr>
          <p:cNvPr id="18" name="文字方塊 1">
            <a:extLst>
              <a:ext uri="{FF2B5EF4-FFF2-40B4-BE49-F238E27FC236}">
                <a16:creationId xmlns:a16="http://schemas.microsoft.com/office/drawing/2014/main" id="{47E31978-81CD-4727-AE83-DFCF8A0EF2BE}"/>
              </a:ext>
            </a:extLst>
          </p:cNvPr>
          <p:cNvSpPr txBox="1"/>
          <p:nvPr/>
        </p:nvSpPr>
        <p:spPr>
          <a:xfrm>
            <a:off x="9390685" y="4212755"/>
            <a:ext cx="1861158" cy="738664"/>
          </a:xfrm>
          <a:prstGeom prst="rect">
            <a:avLst/>
          </a:prstGeom>
          <a:noFill/>
          <a:ln>
            <a:noFill/>
          </a:ln>
        </p:spPr>
        <p:txBody>
          <a:bodyPr wrap="square" rtlCol="0">
            <a:spAutoFit/>
          </a:bodyPr>
          <a:lstStyle/>
          <a:p>
            <a:pPr marL="285750" indent="-285750">
              <a:buFont typeface="Arial" panose="020B0604020202020204" pitchFamily="34" charset="0"/>
              <a:buChar char="•"/>
            </a:pPr>
            <a:r>
              <a:rPr lang="en-HK" altLang="zh-HK" sz="1400"/>
              <a:t>Increase Awareness on Cyber-Security</a:t>
            </a:r>
            <a:endParaRPr lang="zh-HK" altLang="en-US" sz="1400"/>
          </a:p>
        </p:txBody>
      </p:sp>
    </p:spTree>
    <p:extLst>
      <p:ext uri="{BB962C8B-B14F-4D97-AF65-F5344CB8AC3E}">
        <p14:creationId xmlns:p14="http://schemas.microsoft.com/office/powerpoint/2010/main" val="4009009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595C5E-E47F-88DE-25EF-84B4998714DE}"/>
              </a:ext>
            </a:extLst>
          </p:cNvPr>
          <p:cNvSpPr txBox="1"/>
          <p:nvPr/>
        </p:nvSpPr>
        <p:spPr>
          <a:xfrm>
            <a:off x="3182679" y="1463748"/>
            <a:ext cx="386582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HK">
                <a:cs typeface="Calibri"/>
              </a:rPr>
              <a:t>Questionnaire</a:t>
            </a:r>
            <a:endParaRPr lang="en-US"/>
          </a:p>
          <a:p>
            <a:pPr marL="285750" indent="-285750">
              <a:buFont typeface="Arial" panose="020B0604020202020204" pitchFamily="34" charset="0"/>
              <a:buChar char="•"/>
            </a:pPr>
            <a:r>
              <a:rPr lang="en-HK">
                <a:cs typeface="Calibri"/>
              </a:rPr>
              <a:t>Forms</a:t>
            </a:r>
          </a:p>
          <a:p>
            <a:pPr marL="285750" indent="-285750">
              <a:buFont typeface="Arial" panose="020B0604020202020204" pitchFamily="34" charset="0"/>
              <a:buChar char="•"/>
            </a:pPr>
            <a:r>
              <a:rPr lang="en-HK">
                <a:cs typeface="Calibri"/>
              </a:rPr>
              <a:t>Mini-game</a:t>
            </a:r>
          </a:p>
          <a:p>
            <a:pPr marL="285750" indent="-285750">
              <a:buFont typeface="Arial" panose="020B0604020202020204" pitchFamily="34" charset="0"/>
              <a:buChar char="•"/>
            </a:pPr>
            <a:r>
              <a:rPr lang="en-HK">
                <a:cs typeface="Calibri"/>
              </a:rPr>
              <a:t>CTF (Capture The Flag) challenge</a:t>
            </a:r>
          </a:p>
          <a:p>
            <a:pPr marL="285750" indent="-285750">
              <a:buFont typeface="Arial" panose="020B0604020202020204" pitchFamily="34" charset="0"/>
              <a:buChar char="•"/>
            </a:pPr>
            <a:r>
              <a:rPr lang="en-HK">
                <a:cs typeface="Calibri"/>
              </a:rPr>
              <a:t>Interactive Phishing Labs</a:t>
            </a:r>
          </a:p>
        </p:txBody>
      </p:sp>
      <p:sp>
        <p:nvSpPr>
          <p:cNvPr id="2" name="TextBox 1">
            <a:extLst>
              <a:ext uri="{FF2B5EF4-FFF2-40B4-BE49-F238E27FC236}">
                <a16:creationId xmlns:a16="http://schemas.microsoft.com/office/drawing/2014/main" id="{49CAF53A-79AC-2763-66A1-474281BFFAB3}"/>
              </a:ext>
            </a:extLst>
          </p:cNvPr>
          <p:cNvSpPr txBox="1"/>
          <p:nvPr/>
        </p:nvSpPr>
        <p:spPr>
          <a:xfrm>
            <a:off x="3253563" y="4307958"/>
            <a:ext cx="32836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HK">
                <a:cs typeface="Calibri"/>
              </a:rPr>
              <a:t>Viewers--&gt;X click</a:t>
            </a:r>
          </a:p>
          <a:p>
            <a:r>
              <a:rPr lang="en-HK">
                <a:cs typeface="Calibri"/>
              </a:rPr>
              <a:t>              --&gt;use/try "fishing" skills</a:t>
            </a:r>
          </a:p>
        </p:txBody>
      </p:sp>
    </p:spTree>
    <p:extLst>
      <p:ext uri="{BB962C8B-B14F-4D97-AF65-F5344CB8AC3E}">
        <p14:creationId xmlns:p14="http://schemas.microsoft.com/office/powerpoint/2010/main" val="242084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picture containing text, bird&#10;&#10;Description automatically generated">
            <a:extLst>
              <a:ext uri="{FF2B5EF4-FFF2-40B4-BE49-F238E27FC236}">
                <a16:creationId xmlns:a16="http://schemas.microsoft.com/office/drawing/2014/main" id="{A614E555-A93F-4E8B-BAE8-B540FEDFE32A}"/>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1870307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1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Rectangle 1"/>
          <p:cNvSpPr>
            <a:spLocks noChangeArrowheads="1"/>
          </p:cNvSpPr>
          <p:nvPr/>
        </p:nvSpPr>
        <p:spPr bwMode="auto">
          <a:xfrm>
            <a:off x="838200" y="2173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HK" altLang="en-US"/>
          </a:p>
        </p:txBody>
      </p:sp>
      <p:graphicFrame>
        <p:nvGraphicFramePr>
          <p:cNvPr id="9" name="表格 8"/>
          <p:cNvGraphicFramePr>
            <a:graphicFrameLocks noGrp="1"/>
          </p:cNvGraphicFramePr>
          <p:nvPr>
            <p:extLst>
              <p:ext uri="{D42A27DB-BD31-4B8C-83A1-F6EECF244321}">
                <p14:modId xmlns:p14="http://schemas.microsoft.com/office/powerpoint/2010/main" val="2730766401"/>
              </p:ext>
            </p:extLst>
          </p:nvPr>
        </p:nvGraphicFramePr>
        <p:xfrm>
          <a:off x="424544" y="1657732"/>
          <a:ext cx="11432838" cy="4304418"/>
        </p:xfrm>
        <a:graphic>
          <a:graphicData uri="http://schemas.openxmlformats.org/drawingml/2006/table">
            <a:tbl>
              <a:tblPr firstRow="1" bandRow="1">
                <a:tableStyleId>{9D7B26C5-4107-4FEC-AEDC-1716B250A1EF}</a:tableStyleId>
              </a:tblPr>
              <a:tblGrid>
                <a:gridCol w="2079170">
                  <a:extLst>
                    <a:ext uri="{9D8B030D-6E8A-4147-A177-3AD203B41FA5}">
                      <a16:colId xmlns:a16="http://schemas.microsoft.com/office/drawing/2014/main" val="3151639556"/>
                    </a:ext>
                  </a:extLst>
                </a:gridCol>
                <a:gridCol w="892629">
                  <a:extLst>
                    <a:ext uri="{9D8B030D-6E8A-4147-A177-3AD203B41FA5}">
                      <a16:colId xmlns:a16="http://schemas.microsoft.com/office/drawing/2014/main" val="2401932421"/>
                    </a:ext>
                  </a:extLst>
                </a:gridCol>
                <a:gridCol w="3635828">
                  <a:extLst>
                    <a:ext uri="{9D8B030D-6E8A-4147-A177-3AD203B41FA5}">
                      <a16:colId xmlns:a16="http://schemas.microsoft.com/office/drawing/2014/main" val="1948475774"/>
                    </a:ext>
                  </a:extLst>
                </a:gridCol>
                <a:gridCol w="1132115">
                  <a:extLst>
                    <a:ext uri="{9D8B030D-6E8A-4147-A177-3AD203B41FA5}">
                      <a16:colId xmlns:a16="http://schemas.microsoft.com/office/drawing/2014/main" val="3619858544"/>
                    </a:ext>
                  </a:extLst>
                </a:gridCol>
                <a:gridCol w="2064638">
                  <a:extLst>
                    <a:ext uri="{9D8B030D-6E8A-4147-A177-3AD203B41FA5}">
                      <a16:colId xmlns:a16="http://schemas.microsoft.com/office/drawing/2014/main" val="3702319180"/>
                    </a:ext>
                  </a:extLst>
                </a:gridCol>
                <a:gridCol w="1628458">
                  <a:extLst>
                    <a:ext uri="{9D8B030D-6E8A-4147-A177-3AD203B41FA5}">
                      <a16:colId xmlns:a16="http://schemas.microsoft.com/office/drawing/2014/main" val="2023575576"/>
                    </a:ext>
                  </a:extLst>
                </a:gridCol>
              </a:tblGrid>
              <a:tr h="583081">
                <a:tc>
                  <a:txBody>
                    <a:bodyPr/>
                    <a:lstStyle/>
                    <a:p>
                      <a:pPr algn="ctr">
                        <a:lnSpc>
                          <a:spcPct val="100000"/>
                        </a:lnSpc>
                      </a:pPr>
                      <a:r>
                        <a:rPr lang="en-US" sz="1400"/>
                        <a:t>Date</a:t>
                      </a:r>
                      <a:endParaRPr lang="en-US" sz="1400" b="0"/>
                    </a:p>
                  </a:txBody>
                  <a:tcPr marL="83297" marR="83297" marT="41649" marB="41649" anchor="ctr"/>
                </a:tc>
                <a:tc>
                  <a:txBody>
                    <a:bodyPr/>
                    <a:lstStyle/>
                    <a:p>
                      <a:pPr algn="ctr">
                        <a:lnSpc>
                          <a:spcPct val="100000"/>
                        </a:lnSpc>
                      </a:pPr>
                      <a:r>
                        <a:rPr lang="en-US" sz="1400"/>
                        <a:t>Time</a:t>
                      </a:r>
                      <a:endParaRPr lang="en-US" sz="1400" b="0"/>
                    </a:p>
                  </a:txBody>
                  <a:tcPr marL="83297" marR="83297" marT="41649" marB="41649" anchor="ctr"/>
                </a:tc>
                <a:tc>
                  <a:txBody>
                    <a:bodyPr/>
                    <a:lstStyle/>
                    <a:p>
                      <a:pPr algn="ctr">
                        <a:lnSpc>
                          <a:spcPct val="100000"/>
                        </a:lnSpc>
                      </a:pPr>
                      <a:r>
                        <a:rPr lang="en-US" sz="1400"/>
                        <a:t>Task</a:t>
                      </a:r>
                      <a:endParaRPr lang="en-US" sz="1400" b="0"/>
                    </a:p>
                  </a:txBody>
                  <a:tcPr marL="83297" marR="83297" marT="41649" marB="41649" anchor="ctr"/>
                </a:tc>
                <a:tc>
                  <a:txBody>
                    <a:bodyPr/>
                    <a:lstStyle/>
                    <a:p>
                      <a:pPr algn="ctr">
                        <a:lnSpc>
                          <a:spcPct val="100000"/>
                        </a:lnSpc>
                      </a:pPr>
                      <a:r>
                        <a:rPr lang="en-US" sz="1400"/>
                        <a:t>Venue / Platform</a:t>
                      </a:r>
                      <a:endParaRPr lang="en-US" sz="1400" b="0"/>
                    </a:p>
                  </a:txBody>
                  <a:tcPr marL="83297" marR="83297" marT="41649" marB="41649" anchor="ctr"/>
                </a:tc>
                <a:tc>
                  <a:txBody>
                    <a:bodyPr/>
                    <a:lstStyle/>
                    <a:p>
                      <a:pPr algn="ctr">
                        <a:lnSpc>
                          <a:spcPct val="100000"/>
                        </a:lnSpc>
                      </a:pPr>
                      <a:r>
                        <a:rPr lang="en-US" sz="1400"/>
                        <a:t>Responsible Member(s)</a:t>
                      </a:r>
                      <a:endParaRPr lang="en-US" sz="1400" b="0"/>
                    </a:p>
                  </a:txBody>
                  <a:tcPr marL="83297" marR="83297" marT="41649" marB="41649" anchor="ctr"/>
                </a:tc>
                <a:tc>
                  <a:txBody>
                    <a:bodyPr/>
                    <a:lstStyle/>
                    <a:p>
                      <a:pPr algn="ctr">
                        <a:lnSpc>
                          <a:spcPct val="100000"/>
                        </a:lnSpc>
                      </a:pPr>
                      <a:r>
                        <a:rPr lang="en-US" sz="1400"/>
                        <a:t>Resources needed (if any)</a:t>
                      </a:r>
                      <a:endParaRPr lang="en-US" sz="1400" b="0"/>
                    </a:p>
                  </a:txBody>
                  <a:tcPr marL="83297" marR="83297" marT="41649" marB="41649" anchor="ctr"/>
                </a:tc>
                <a:extLst>
                  <a:ext uri="{0D108BD9-81ED-4DB2-BD59-A6C34878D82A}">
                    <a16:rowId xmlns:a16="http://schemas.microsoft.com/office/drawing/2014/main" val="2190549845"/>
                  </a:ext>
                </a:extLst>
              </a:tr>
              <a:tr h="872501">
                <a:tc>
                  <a:txBody>
                    <a:bodyPr/>
                    <a:lstStyle/>
                    <a:p>
                      <a:pPr algn="ctr">
                        <a:lnSpc>
                          <a:spcPct val="100000"/>
                        </a:lnSpc>
                      </a:pPr>
                      <a:r>
                        <a:rPr lang="en-HK" altLang="zh-HK" sz="1600" b="0"/>
                        <a:t>9/2</a:t>
                      </a:r>
                      <a:r>
                        <a:rPr lang="zh-HK" altLang="en-US" sz="1600" b="0"/>
                        <a:t>/2023 </a:t>
                      </a:r>
                      <a:r>
                        <a:rPr lang="en-HK" altLang="zh-HK" sz="1600" b="0"/>
                        <a:t>-</a:t>
                      </a:r>
                      <a:r>
                        <a:rPr lang="zh-HK" altLang="en-US" sz="1600" b="0"/>
                        <a:t> </a:t>
                      </a:r>
                      <a:r>
                        <a:rPr lang="en-HK" altLang="zh-HK" sz="1600" b="0"/>
                        <a:t>2/3</a:t>
                      </a:r>
                      <a:r>
                        <a:rPr lang="zh-HK" altLang="en-US" sz="1600" b="0"/>
                        <a:t>/2023</a:t>
                      </a:r>
                      <a:endParaRPr lang="zh-HK" altLang="en-US" sz="1600" b="0">
                        <a:latin typeface="PMingLiU"/>
                        <a:ea typeface="PMingLiU"/>
                      </a:endParaRPr>
                    </a:p>
                  </a:txBody>
                  <a:tcPr marL="83297" marR="83297" marT="41649" marB="41649" anchor="ctr"/>
                </a:tc>
                <a:tc>
                  <a:txBody>
                    <a:bodyPr/>
                    <a:lstStyle/>
                    <a:p>
                      <a:pPr algn="ctr">
                        <a:lnSpc>
                          <a:spcPct val="100000"/>
                        </a:lnSpc>
                      </a:pPr>
                      <a:r>
                        <a:rPr lang="en-HK" altLang="zh-HK" sz="1600"/>
                        <a:t>1 Month</a:t>
                      </a:r>
                      <a:endParaRPr lang="zh-HK" altLang="en-US" sz="1600"/>
                    </a:p>
                  </a:txBody>
                  <a:tcPr marL="83297" marR="83297" marT="41649" marB="41649" anchor="ctr"/>
                </a:tc>
                <a:tc>
                  <a:txBody>
                    <a:bodyPr/>
                    <a:lstStyle/>
                    <a:p>
                      <a:pPr marL="285750" indent="-285750" algn="l">
                        <a:lnSpc>
                          <a:spcPct val="100000"/>
                        </a:lnSpc>
                        <a:buFont typeface="Arial" panose="020B0604020202020204" pitchFamily="34" charset="0"/>
                        <a:buChar char="•"/>
                      </a:pPr>
                      <a:r>
                        <a:rPr lang="zh-HK" altLang="en-US" sz="1600"/>
                        <a:t>Website design &amp; implementation</a:t>
                      </a:r>
                      <a:endParaRPr lang="en-HK" altLang="zh-HK" sz="1600"/>
                    </a:p>
                    <a:p>
                      <a:pPr marL="285750" indent="-285750" algn="l">
                        <a:lnSpc>
                          <a:spcPct val="100000"/>
                        </a:lnSpc>
                        <a:buFont typeface="Arial" panose="020B0604020202020204" pitchFamily="34" charset="0"/>
                        <a:buChar char="•"/>
                      </a:pPr>
                      <a:r>
                        <a:rPr lang="en-HK" altLang="zh-HK" sz="1600"/>
                        <a:t>Frontend / Backend</a:t>
                      </a:r>
                    </a:p>
                    <a:p>
                      <a:pPr marL="285750" indent="-285750" algn="l">
                        <a:lnSpc>
                          <a:spcPct val="100000"/>
                        </a:lnSpc>
                        <a:buFont typeface="Arial" panose="020B0604020202020204" pitchFamily="34" charset="0"/>
                        <a:buChar char="•"/>
                      </a:pPr>
                      <a:r>
                        <a:rPr lang="en-HK" altLang="zh-HK" sz="1600"/>
                        <a:t>Workflow Management</a:t>
                      </a:r>
                      <a:endParaRPr lang="zh-HK" altLang="en-US" sz="1600"/>
                    </a:p>
                  </a:txBody>
                  <a:tcPr marL="83297" marR="83297" marT="41649" marB="41649" anchor="ctr"/>
                </a:tc>
                <a:tc>
                  <a:txBody>
                    <a:bodyPr/>
                    <a:lstStyle/>
                    <a:p>
                      <a:pPr algn="l">
                        <a:lnSpc>
                          <a:spcPct val="100000"/>
                        </a:lnSpc>
                      </a:pPr>
                      <a:r>
                        <a:rPr lang="zh-HK" altLang="en-US" sz="1600"/>
                        <a:t>N/A</a:t>
                      </a:r>
                    </a:p>
                  </a:txBody>
                  <a:tcPr marL="83297" marR="83297" marT="41649" marB="41649" anchor="ctr"/>
                </a:tc>
                <a:tc>
                  <a:txBody>
                    <a:bodyPr/>
                    <a:lstStyle/>
                    <a:p>
                      <a:pPr marL="285750" indent="-285750" algn="l">
                        <a:lnSpc>
                          <a:spcPct val="100000"/>
                        </a:lnSpc>
                        <a:buFont typeface="Arial" panose="020B0604020202020204" pitchFamily="34" charset="0"/>
                        <a:buChar char="•"/>
                      </a:pPr>
                      <a:r>
                        <a:rPr lang="zh-HK" altLang="en-US" sz="1600">
                          <a:latin typeface="Calibri"/>
                        </a:rPr>
                        <a:t>Tang Cheuk Hei</a:t>
                      </a:r>
                    </a:p>
                  </a:txBody>
                  <a:tcPr marL="83297" marR="83297" marT="41649" marB="4164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HK" altLang="en-US" sz="1600"/>
                        <a:t>N/A</a:t>
                      </a:r>
                    </a:p>
                  </a:txBody>
                  <a:tcPr marL="83297" marR="83297" marT="41649" marB="41649" anchor="ctr"/>
                </a:tc>
                <a:extLst>
                  <a:ext uri="{0D108BD9-81ED-4DB2-BD59-A6C34878D82A}">
                    <a16:rowId xmlns:a16="http://schemas.microsoft.com/office/drawing/2014/main" val="2291177015"/>
                  </a:ext>
                </a:extLst>
              </a:tr>
              <a:tr h="5130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HK" altLang="zh-HK" sz="1600"/>
                        <a:t>9/2</a:t>
                      </a:r>
                      <a:r>
                        <a:rPr lang="zh-HK" altLang="en-US" sz="1600"/>
                        <a:t>/2023 </a:t>
                      </a:r>
                      <a:r>
                        <a:rPr lang="en-HK" altLang="zh-HK" sz="1600"/>
                        <a:t>-</a:t>
                      </a:r>
                      <a:r>
                        <a:rPr lang="zh-HK" altLang="en-US" sz="1600"/>
                        <a:t> </a:t>
                      </a:r>
                      <a:r>
                        <a:rPr lang="en-HK" altLang="zh-HK" sz="1600"/>
                        <a:t>27/2</a:t>
                      </a:r>
                      <a:r>
                        <a:rPr lang="zh-HK" altLang="en-US" sz="1600"/>
                        <a:t>/2023</a:t>
                      </a:r>
                    </a:p>
                  </a:txBody>
                  <a:tcPr marL="83297" marR="83297" marT="41649" marB="41649" anchor="ctr"/>
                </a:tc>
                <a:tc>
                  <a:txBody>
                    <a:bodyPr/>
                    <a:lstStyle/>
                    <a:p>
                      <a:pPr algn="ctr">
                        <a:lnSpc>
                          <a:spcPct val="100000"/>
                        </a:lnSpc>
                      </a:pPr>
                      <a:r>
                        <a:rPr lang="en-HK" altLang="zh-HK" sz="1600"/>
                        <a:t>2 weeks</a:t>
                      </a:r>
                      <a:endParaRPr lang="zh-HK" altLang="en-US" sz="1600"/>
                    </a:p>
                  </a:txBody>
                  <a:tcPr marL="83297" marR="83297" marT="41649" marB="41649" anchor="ctr"/>
                </a:tc>
                <a:tc>
                  <a:txBody>
                    <a:bodyPr/>
                    <a:lstStyle/>
                    <a:p>
                      <a:pPr marL="285750" indent="-285750" algn="l">
                        <a:lnSpc>
                          <a:spcPct val="100000"/>
                        </a:lnSpc>
                        <a:buFont typeface="Arial" panose="020B0604020202020204" pitchFamily="34" charset="0"/>
                        <a:buChar char="•"/>
                      </a:pPr>
                      <a:r>
                        <a:rPr lang="en-HK" altLang="zh-HK" sz="1600"/>
                        <a:t>PowerPoint Design / workflow management</a:t>
                      </a:r>
                    </a:p>
                    <a:p>
                      <a:pPr marL="285750" indent="-285750" algn="l">
                        <a:lnSpc>
                          <a:spcPct val="100000"/>
                        </a:lnSpc>
                        <a:buFont typeface="Arial" panose="020B0604020202020204" pitchFamily="34" charset="0"/>
                        <a:buChar char="•"/>
                      </a:pPr>
                      <a:r>
                        <a:rPr lang="en-HK" altLang="zh-HK" sz="1600"/>
                        <a:t>Presentation workflow management</a:t>
                      </a:r>
                    </a:p>
                    <a:p>
                      <a:pPr marL="285750" indent="-285750" algn="l">
                        <a:lnSpc>
                          <a:spcPct val="100000"/>
                        </a:lnSpc>
                        <a:buFont typeface="Arial" panose="020B0604020202020204" pitchFamily="34" charset="0"/>
                        <a:buChar char="•"/>
                      </a:pPr>
                      <a:r>
                        <a:rPr lang="en-HK" altLang="zh-HK" sz="1600"/>
                        <a:t>Prototype UI/UX Design</a:t>
                      </a:r>
                    </a:p>
                    <a:p>
                      <a:pPr marL="285750" indent="-285750" algn="l">
                        <a:lnSpc>
                          <a:spcPct val="100000"/>
                        </a:lnSpc>
                        <a:buFont typeface="Arial" panose="020B0604020202020204" pitchFamily="34" charset="0"/>
                        <a:buChar char="•"/>
                      </a:pPr>
                      <a:r>
                        <a:rPr lang="en-HK" altLang="zh-HK" sz="1600"/>
                        <a:t>Storyboard</a:t>
                      </a:r>
                    </a:p>
                    <a:p>
                      <a:pPr marL="285750" indent="-285750" algn="l">
                        <a:lnSpc>
                          <a:spcPct val="100000"/>
                        </a:lnSpc>
                        <a:buFont typeface="Arial" panose="020B0604020202020204" pitchFamily="34" charset="0"/>
                        <a:buChar char="•"/>
                      </a:pPr>
                      <a:r>
                        <a:rPr lang="en-HK" altLang="zh-HK" sz="1600"/>
                        <a:t>UI/UX Study</a:t>
                      </a:r>
                      <a:endParaRPr lang="zh-HK" altLang="en-US" sz="1600"/>
                    </a:p>
                  </a:txBody>
                  <a:tcPr marL="83297" marR="83297" marT="41649" marB="41649" anchor="ctr"/>
                </a:tc>
                <a:tc>
                  <a:txBody>
                    <a:bodyPr/>
                    <a:lstStyle/>
                    <a:p>
                      <a:pPr algn="l">
                        <a:lnSpc>
                          <a:spcPct val="100000"/>
                        </a:lnSpc>
                      </a:pPr>
                      <a:r>
                        <a:rPr lang="en-HK" altLang="zh-HK" sz="1600"/>
                        <a:t>Figma</a:t>
                      </a:r>
                    </a:p>
                    <a:p>
                      <a:pPr algn="l">
                        <a:lnSpc>
                          <a:spcPct val="100000"/>
                        </a:lnSpc>
                      </a:pPr>
                      <a:r>
                        <a:rPr lang="en-HK" altLang="zh-HK" sz="1600"/>
                        <a:t>Adobe XD</a:t>
                      </a:r>
                    </a:p>
                    <a:p>
                      <a:pPr algn="l">
                        <a:lnSpc>
                          <a:spcPct val="100000"/>
                        </a:lnSpc>
                      </a:pPr>
                      <a:r>
                        <a:rPr lang="en-HK" altLang="zh-HK" sz="1600"/>
                        <a:t>Notion</a:t>
                      </a:r>
                      <a:endParaRPr lang="zh-HK" altLang="en-US" sz="1600"/>
                    </a:p>
                  </a:txBody>
                  <a:tcPr marL="83297" marR="83297" marT="41649" marB="41649" anchor="ctr"/>
                </a:tc>
                <a:tc>
                  <a:txBody>
                    <a:bodyPr/>
                    <a:lstStyle/>
                    <a:p>
                      <a:pPr marL="285750" indent="-285750" algn="l">
                        <a:lnSpc>
                          <a:spcPct val="100000"/>
                        </a:lnSpc>
                        <a:buFont typeface="Arial" panose="020B0604020202020204" pitchFamily="34" charset="0"/>
                        <a:buChar char="•"/>
                      </a:pPr>
                      <a:r>
                        <a:rPr lang="en-HK" altLang="zh-HK" sz="1600"/>
                        <a:t>Mercado John Kenneth De Leon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HK" sz="1600" b="0" i="0" u="none" strike="noStrike" kern="1200">
                          <a:solidFill>
                            <a:schemeClr val="tx1"/>
                          </a:solidFill>
                          <a:effectLst/>
                          <a:latin typeface="+mn-lt"/>
                          <a:ea typeface="+mn-ea"/>
                          <a:cs typeface="+mn-cs"/>
                        </a:rPr>
                        <a:t>Hung Yat Shan</a:t>
                      </a:r>
                      <a:endParaRPr lang="en-HK" sz="1600" b="0" i="0" u="none" strike="noStrike" kern="120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HK" altLang="en-US" sz="1600">
                          <a:latin typeface="Calibri"/>
                        </a:rPr>
                        <a:t>Tang Cheuk Hei</a:t>
                      </a:r>
                    </a:p>
                  </a:txBody>
                  <a:tcPr marL="83297" marR="83297" marT="41649" marB="41649" anchor="ctr"/>
                </a:tc>
                <a:tc>
                  <a:txBody>
                    <a:bodyPr/>
                    <a:lstStyle/>
                    <a:p>
                      <a:pPr algn="ctr">
                        <a:lnSpc>
                          <a:spcPct val="100000"/>
                        </a:lnSpc>
                      </a:pPr>
                      <a:r>
                        <a:rPr lang="en-HK" altLang="zh-HK" sz="1600"/>
                        <a:t>N/A</a:t>
                      </a:r>
                      <a:endParaRPr lang="zh-HK" altLang="en-US" sz="1600"/>
                    </a:p>
                  </a:txBody>
                  <a:tcPr marL="83297" marR="83297" marT="41649" marB="41649" anchor="ctr"/>
                </a:tc>
                <a:extLst>
                  <a:ext uri="{0D108BD9-81ED-4DB2-BD59-A6C34878D82A}">
                    <a16:rowId xmlns:a16="http://schemas.microsoft.com/office/drawing/2014/main" val="3127345552"/>
                  </a:ext>
                </a:extLst>
              </a:tr>
              <a:tr h="5130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HK" altLang="zh-HK" sz="1600" b="0"/>
                        <a:t>9/2</a:t>
                      </a:r>
                      <a:r>
                        <a:rPr lang="zh-HK" altLang="en-US" sz="1600" b="0"/>
                        <a:t>/2023 </a:t>
                      </a:r>
                      <a:r>
                        <a:rPr lang="en-HK" altLang="zh-HK" sz="1600" b="0"/>
                        <a:t>-</a:t>
                      </a:r>
                      <a:r>
                        <a:rPr lang="zh-HK" altLang="en-US" sz="1600" b="0"/>
                        <a:t> </a:t>
                      </a:r>
                      <a:r>
                        <a:rPr lang="en-HK" altLang="zh-HK" sz="1600" b="0"/>
                        <a:t>2/3</a:t>
                      </a:r>
                      <a:r>
                        <a:rPr lang="zh-HK" altLang="en-US" sz="1600" b="0"/>
                        <a:t>/2023</a:t>
                      </a:r>
                      <a:endParaRPr lang="zh-HK" altLang="en-US" sz="1600" b="0">
                        <a:latin typeface="PMingLiU"/>
                        <a:ea typeface="PMingLiU"/>
                      </a:endParaRPr>
                    </a:p>
                  </a:txBody>
                  <a:tcPr marL="83297" marR="83297" marT="41649" marB="41649" anchor="ctr"/>
                </a:tc>
                <a:tc>
                  <a:txBody>
                    <a:bodyPr/>
                    <a:lstStyle/>
                    <a:p>
                      <a:pPr algn="ctr">
                        <a:lnSpc>
                          <a:spcPct val="100000"/>
                        </a:lnSpc>
                      </a:pPr>
                      <a:r>
                        <a:rPr lang="en-HK" altLang="zh-HK" sz="1600"/>
                        <a:t>1 Month</a:t>
                      </a:r>
                      <a:endParaRPr lang="zh-HK" altLang="en-US" sz="1600"/>
                    </a:p>
                  </a:txBody>
                  <a:tcPr marL="83297" marR="83297" marT="41649" marB="41649" anchor="ctr"/>
                </a:tc>
                <a:tc>
                  <a:txBody>
                    <a:bodyPr/>
                    <a:lstStyle/>
                    <a:p>
                      <a:pPr marL="285750" indent="-285750" algn="l">
                        <a:lnSpc>
                          <a:spcPct val="100000"/>
                        </a:lnSpc>
                        <a:buFont typeface="Arial" panose="020B0604020202020204" pitchFamily="34" charset="0"/>
                        <a:buChar char="•"/>
                      </a:pPr>
                      <a:r>
                        <a:rPr lang="en-HK" altLang="zh-HK" sz="1600"/>
                        <a:t>Digital Questionnaire</a:t>
                      </a:r>
                    </a:p>
                    <a:p>
                      <a:pPr marL="285750" indent="-285750" algn="l">
                        <a:lnSpc>
                          <a:spcPct val="100000"/>
                        </a:lnSpc>
                        <a:buFont typeface="Arial" panose="020B0604020202020204" pitchFamily="34" charset="0"/>
                        <a:buChar char="•"/>
                      </a:pPr>
                      <a:r>
                        <a:rPr lang="en-HK" altLang="zh-HK" sz="1600"/>
                        <a:t>Data analyst</a:t>
                      </a:r>
                    </a:p>
                    <a:p>
                      <a:pPr marL="285750" indent="-285750" algn="l">
                        <a:lnSpc>
                          <a:spcPct val="100000"/>
                        </a:lnSpc>
                        <a:buFont typeface="Arial" panose="020B0604020202020204" pitchFamily="34" charset="0"/>
                        <a:buChar char="•"/>
                      </a:pPr>
                      <a:r>
                        <a:rPr lang="en-HK" altLang="zh-HK" sz="1600"/>
                        <a:t>Data Collection</a:t>
                      </a:r>
                    </a:p>
                    <a:p>
                      <a:pPr marL="285750" indent="-285750" algn="l">
                        <a:lnSpc>
                          <a:spcPct val="100000"/>
                        </a:lnSpc>
                        <a:buFont typeface="Arial" panose="020B0604020202020204" pitchFamily="34" charset="0"/>
                        <a:buChar char="•"/>
                      </a:pPr>
                      <a:r>
                        <a:rPr lang="en-HK" altLang="zh-HK" sz="1600"/>
                        <a:t>Data Study</a:t>
                      </a:r>
                    </a:p>
                    <a:p>
                      <a:pPr marL="285750" indent="-285750" algn="l">
                        <a:lnSpc>
                          <a:spcPct val="100000"/>
                        </a:lnSpc>
                        <a:buFont typeface="Arial" panose="020B0604020202020204" pitchFamily="34" charset="0"/>
                        <a:buChar char="•"/>
                      </a:pPr>
                      <a:r>
                        <a:rPr lang="en-HK" altLang="zh-HK" sz="1600"/>
                        <a:t>Final Data Study</a:t>
                      </a:r>
                      <a:endParaRPr lang="zh-HK" altLang="en-US" sz="1600"/>
                    </a:p>
                  </a:txBody>
                  <a:tcPr marL="83297" marR="83297" marT="41649" marB="41649" anchor="ctr"/>
                </a:tc>
                <a:tc>
                  <a:txBody>
                    <a:bodyPr/>
                    <a:lstStyle/>
                    <a:p>
                      <a:pPr algn="l">
                        <a:lnSpc>
                          <a:spcPct val="100000"/>
                        </a:lnSpc>
                      </a:pPr>
                      <a:r>
                        <a:rPr lang="en-HK" altLang="zh-HK" sz="1600"/>
                        <a:t>Google</a:t>
                      </a:r>
                      <a:endParaRPr lang="zh-HK" altLang="en-US" sz="1600"/>
                    </a:p>
                  </a:txBody>
                  <a:tcPr marL="83297" marR="83297" marT="41649" marB="41649" anchor="ctr"/>
                </a:tc>
                <a:tc>
                  <a:txBody>
                    <a:bodyPr/>
                    <a:lstStyle/>
                    <a:p>
                      <a:pPr marL="285750" indent="-285750" algn="l" rtl="0" eaLnBrk="1" fontAlgn="t" latinLnBrk="0" hangingPunct="1">
                        <a:buFont typeface="Arial" panose="020B0604020202020204" pitchFamily="34" charset="0"/>
                        <a:buChar char="•"/>
                      </a:pPr>
                      <a:r>
                        <a:rPr lang="en-US" altLang="zh-HK" sz="1600" b="0" i="0" u="none" strike="noStrike" kern="1200">
                          <a:solidFill>
                            <a:schemeClr val="tx1"/>
                          </a:solidFill>
                          <a:effectLst/>
                          <a:latin typeface="+mn-lt"/>
                          <a:ea typeface="+mn-ea"/>
                          <a:cs typeface="+mn-cs"/>
                        </a:rPr>
                        <a:t>Dong Siu Him</a:t>
                      </a:r>
                      <a:endParaRPr lang="en-HK" sz="1600" b="0" i="0" u="none" strike="noStrike" kern="1200">
                        <a:solidFill>
                          <a:schemeClr val="tx1"/>
                        </a:solidFill>
                        <a:effectLst/>
                        <a:latin typeface="+mn-lt"/>
                        <a:ea typeface="+mn-ea"/>
                        <a:cs typeface="+mn-cs"/>
                      </a:endParaRPr>
                    </a:p>
                    <a:p>
                      <a:pPr marL="285750" indent="-285750" algn="l" rtl="0" eaLnBrk="1" fontAlgn="t" latinLnBrk="0" hangingPunct="1">
                        <a:buFont typeface="Arial" panose="020B0604020202020204" pitchFamily="34" charset="0"/>
                        <a:buChar char="•"/>
                      </a:pPr>
                      <a:r>
                        <a:rPr lang="en-US" altLang="zh-HK" sz="1600" b="0" i="0" u="none" strike="noStrike" kern="1200">
                          <a:solidFill>
                            <a:schemeClr val="tx1"/>
                          </a:solidFill>
                          <a:effectLst/>
                          <a:latin typeface="+mn-lt"/>
                          <a:ea typeface="+mn-ea"/>
                          <a:cs typeface="+mn-cs"/>
                        </a:rPr>
                        <a:t>Ng Wing Yin</a:t>
                      </a:r>
                      <a:endParaRPr lang="en-HK" sz="1600" b="0" i="0" u="none" strike="noStrike" kern="1200">
                        <a:solidFill>
                          <a:schemeClr val="tx1"/>
                        </a:solidFill>
                        <a:effectLst/>
                        <a:latin typeface="+mn-lt"/>
                        <a:ea typeface="+mn-ea"/>
                        <a:cs typeface="+mn-cs"/>
                      </a:endParaRPr>
                    </a:p>
                    <a:p>
                      <a:pPr marL="285750" indent="-285750" algn="l" rtl="0" eaLnBrk="1" fontAlgn="t" latinLnBrk="0" hangingPunct="1">
                        <a:buFont typeface="Arial" panose="020B0604020202020204" pitchFamily="34" charset="0"/>
                        <a:buChar char="•"/>
                      </a:pPr>
                      <a:r>
                        <a:rPr lang="en-US" altLang="zh-HK" sz="1600" b="0" i="0" u="none" strike="noStrike" kern="1200">
                          <a:solidFill>
                            <a:schemeClr val="tx1"/>
                          </a:solidFill>
                          <a:effectLst/>
                          <a:latin typeface="+mn-lt"/>
                          <a:ea typeface="+mn-ea"/>
                          <a:cs typeface="+mn-cs"/>
                        </a:rPr>
                        <a:t>Ko Chun Kit</a:t>
                      </a:r>
                    </a:p>
                  </a:txBody>
                  <a:tcPr marL="83297" marR="83297" marT="41649" marB="41649" anchor="ctr"/>
                </a:tc>
                <a:tc>
                  <a:txBody>
                    <a:bodyPr/>
                    <a:lstStyle/>
                    <a:p>
                      <a:pPr algn="ctr">
                        <a:lnSpc>
                          <a:spcPct val="100000"/>
                        </a:lnSpc>
                      </a:pPr>
                      <a:r>
                        <a:rPr lang="en-HK" altLang="zh-HK" sz="1600"/>
                        <a:t>N/A</a:t>
                      </a:r>
                      <a:endParaRPr lang="zh-HK" altLang="en-US" sz="1600"/>
                    </a:p>
                  </a:txBody>
                  <a:tcPr marL="83297" marR="83297" marT="41649" marB="41649" anchor="ctr"/>
                </a:tc>
                <a:extLst>
                  <a:ext uri="{0D108BD9-81ED-4DB2-BD59-A6C34878D82A}">
                    <a16:rowId xmlns:a16="http://schemas.microsoft.com/office/drawing/2014/main" val="3402103757"/>
                  </a:ext>
                </a:extLst>
              </a:tr>
            </a:tbl>
          </a:graphicData>
        </a:graphic>
      </p:graphicFrame>
    </p:spTree>
    <p:extLst>
      <p:ext uri="{BB962C8B-B14F-4D97-AF65-F5344CB8AC3E}">
        <p14:creationId xmlns:p14="http://schemas.microsoft.com/office/powerpoint/2010/main" val="640367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21D15E01-E5A7-A675-4D50-E2B8C4B14CA7}"/>
              </a:ext>
            </a:extLst>
          </p:cNvPr>
          <p:cNvSpPr txBox="1"/>
          <p:nvPr/>
        </p:nvSpPr>
        <p:spPr>
          <a:xfrm>
            <a:off x="1913860" y="247206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The website could be blocked due to against Terms of Service (</a:t>
            </a:r>
            <a:r>
              <a:rPr lang="en-US" err="1">
                <a:cs typeface="Calibri"/>
              </a:rPr>
              <a:t>ToS</a:t>
            </a:r>
            <a:r>
              <a:rPr lang="en-US">
                <a:cs typeface="Calibri"/>
              </a:rPr>
              <a:t>)</a:t>
            </a:r>
            <a:endParaRPr lang="en-US"/>
          </a:p>
        </p:txBody>
      </p:sp>
      <p:sp>
        <p:nvSpPr>
          <p:cNvPr id="4" name="TextBox 3">
            <a:extLst>
              <a:ext uri="{FF2B5EF4-FFF2-40B4-BE49-F238E27FC236}">
                <a16:creationId xmlns:a16="http://schemas.microsoft.com/office/drawing/2014/main" id="{FB283985-DDF0-B63D-65A2-63DF791DE1DD}"/>
              </a:ext>
            </a:extLst>
          </p:cNvPr>
          <p:cNvSpPr txBox="1"/>
          <p:nvPr/>
        </p:nvSpPr>
        <p:spPr>
          <a:xfrm>
            <a:off x="1772092" y="407581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Not enough time to fully complete the website</a:t>
            </a:r>
            <a:endParaRPr lang="en-US"/>
          </a:p>
        </p:txBody>
      </p:sp>
      <p:sp>
        <p:nvSpPr>
          <p:cNvPr id="5" name="TextBox 4">
            <a:extLst>
              <a:ext uri="{FF2B5EF4-FFF2-40B4-BE49-F238E27FC236}">
                <a16:creationId xmlns:a16="http://schemas.microsoft.com/office/drawing/2014/main" id="{1BF70660-647C-71DC-A5CF-D6C93311132A}"/>
              </a:ext>
            </a:extLst>
          </p:cNvPr>
          <p:cNvSpPr txBox="1"/>
          <p:nvPr/>
        </p:nvSpPr>
        <p:spPr>
          <a:xfrm>
            <a:off x="7646581" y="312774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13 April, 2023</a:t>
            </a:r>
            <a:endParaRPr lang="en-US"/>
          </a:p>
        </p:txBody>
      </p:sp>
    </p:spTree>
    <p:extLst>
      <p:ext uri="{BB962C8B-B14F-4D97-AF65-F5344CB8AC3E}">
        <p14:creationId xmlns:p14="http://schemas.microsoft.com/office/powerpoint/2010/main" val="1676451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HK" altLang="en-US"/>
          </a:p>
        </p:txBody>
      </p:sp>
      <p:sp>
        <p:nvSpPr>
          <p:cNvPr id="4" name="文字方塊 3">
            <a:extLst>
              <a:ext uri="{FF2B5EF4-FFF2-40B4-BE49-F238E27FC236}">
                <a16:creationId xmlns:a16="http://schemas.microsoft.com/office/drawing/2014/main" id="{2474C4B2-DFAD-DF5B-C402-AAE68DE31A3D}"/>
              </a:ext>
            </a:extLst>
          </p:cNvPr>
          <p:cNvSpPr txBox="1"/>
          <p:nvPr/>
        </p:nvSpPr>
        <p:spPr>
          <a:xfrm>
            <a:off x="4123458" y="2289176"/>
            <a:ext cx="4275116" cy="23849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zh-TW" altLang="en-US"/>
          </a:p>
        </p:txBody>
      </p:sp>
      <p:sp>
        <p:nvSpPr>
          <p:cNvPr id="5" name="文字方塊 4">
            <a:extLst>
              <a:ext uri="{FF2B5EF4-FFF2-40B4-BE49-F238E27FC236}">
                <a16:creationId xmlns:a16="http://schemas.microsoft.com/office/drawing/2014/main" id="{CB479D6F-926E-FD92-8981-B50195467164}"/>
              </a:ext>
            </a:extLst>
          </p:cNvPr>
          <p:cNvSpPr txBox="1"/>
          <p:nvPr/>
        </p:nvSpPr>
        <p:spPr>
          <a:xfrm>
            <a:off x="5591298" y="1919844"/>
            <a:ext cx="1121104" cy="369332"/>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a:solidFill>
                  <a:schemeClr val="bg1"/>
                </a:solidFill>
                <a:ea typeface="新細明體"/>
                <a:cs typeface="Calibri"/>
              </a:rPr>
              <a:t>Examples</a:t>
            </a:r>
          </a:p>
        </p:txBody>
      </p:sp>
      <p:cxnSp>
        <p:nvCxnSpPr>
          <p:cNvPr id="7" name="直線單箭頭接點 6">
            <a:extLst>
              <a:ext uri="{FF2B5EF4-FFF2-40B4-BE49-F238E27FC236}">
                <a16:creationId xmlns:a16="http://schemas.microsoft.com/office/drawing/2014/main" id="{46343843-390C-D9FF-9505-4224D12902B7}"/>
              </a:ext>
            </a:extLst>
          </p:cNvPr>
          <p:cNvCxnSpPr/>
          <p:nvPr/>
        </p:nvCxnSpPr>
        <p:spPr>
          <a:xfrm flipV="1">
            <a:off x="3846368" y="2861705"/>
            <a:ext cx="4552206" cy="19793"/>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8" name="直線單箭頭接點 7">
            <a:extLst>
              <a:ext uri="{FF2B5EF4-FFF2-40B4-BE49-F238E27FC236}">
                <a16:creationId xmlns:a16="http://schemas.microsoft.com/office/drawing/2014/main" id="{C8AB119F-8B96-DC57-73DF-6932AF0722C6}"/>
              </a:ext>
            </a:extLst>
          </p:cNvPr>
          <p:cNvCxnSpPr>
            <a:cxnSpLocks/>
          </p:cNvCxnSpPr>
          <p:nvPr/>
        </p:nvCxnSpPr>
        <p:spPr>
          <a:xfrm flipV="1">
            <a:off x="3984913" y="3000250"/>
            <a:ext cx="4552206" cy="19793"/>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9" name="直線單箭頭接點 8">
            <a:extLst>
              <a:ext uri="{FF2B5EF4-FFF2-40B4-BE49-F238E27FC236}">
                <a16:creationId xmlns:a16="http://schemas.microsoft.com/office/drawing/2014/main" id="{B197FF29-B0D3-AD47-2BBC-D638D63FDE51}"/>
              </a:ext>
            </a:extLst>
          </p:cNvPr>
          <p:cNvCxnSpPr>
            <a:cxnSpLocks/>
          </p:cNvCxnSpPr>
          <p:nvPr/>
        </p:nvCxnSpPr>
        <p:spPr>
          <a:xfrm flipV="1">
            <a:off x="4123458" y="3138795"/>
            <a:ext cx="4552206" cy="19793"/>
          </a:xfrm>
          <a:prstGeom prst="straightConnector1">
            <a:avLst/>
          </a:prstGeom>
        </p:spPr>
        <p:style>
          <a:lnRef idx="3">
            <a:schemeClr val="accent2"/>
          </a:lnRef>
          <a:fillRef idx="0">
            <a:schemeClr val="accent2"/>
          </a:fillRef>
          <a:effectRef idx="2">
            <a:schemeClr val="accent2"/>
          </a:effectRef>
          <a:fontRef idx="minor">
            <a:schemeClr val="tx1"/>
          </a:fontRef>
        </p:style>
      </p:cxnSp>
      <p:sp>
        <p:nvSpPr>
          <p:cNvPr id="11" name="內容版面配置區 10">
            <a:extLst>
              <a:ext uri="{FF2B5EF4-FFF2-40B4-BE49-F238E27FC236}">
                <a16:creationId xmlns:a16="http://schemas.microsoft.com/office/drawing/2014/main" id="{BC03AC51-C33E-4E89-8649-59196395D642}"/>
              </a:ext>
            </a:extLst>
          </p:cNvPr>
          <p:cNvSpPr>
            <a:spLocks noGrp="1"/>
          </p:cNvSpPr>
          <p:nvPr>
            <p:ph idx="1"/>
          </p:nvPr>
        </p:nvSpPr>
        <p:spPr/>
        <p:txBody>
          <a:bodyPr/>
          <a:lstStyle/>
          <a:p>
            <a:endParaRPr lang="en-HK"/>
          </a:p>
        </p:txBody>
      </p:sp>
      <p:pic>
        <p:nvPicPr>
          <p:cNvPr id="12" name="圖片 11">
            <a:extLst>
              <a:ext uri="{FF2B5EF4-FFF2-40B4-BE49-F238E27FC236}">
                <a16:creationId xmlns:a16="http://schemas.microsoft.com/office/drawing/2014/main" id="{9E17261F-FEBC-4946-B0B0-9198380CEEA5}"/>
              </a:ext>
            </a:extLst>
          </p:cNvPr>
          <p:cNvPicPr>
            <a:picLocks noChangeAspect="1"/>
          </p:cNvPicPr>
          <p:nvPr/>
        </p:nvPicPr>
        <p:blipFill>
          <a:blip r:embed="rId3"/>
          <a:stretch>
            <a:fillRect/>
          </a:stretch>
        </p:blipFill>
        <p:spPr>
          <a:xfrm>
            <a:off x="-26222" y="0"/>
            <a:ext cx="12244445" cy="6858000"/>
          </a:xfrm>
          <a:prstGeom prst="rect">
            <a:avLst/>
          </a:prstGeom>
        </p:spPr>
      </p:pic>
    </p:spTree>
    <p:extLst>
      <p:ext uri="{BB962C8B-B14F-4D97-AF65-F5344CB8AC3E}">
        <p14:creationId xmlns:p14="http://schemas.microsoft.com/office/powerpoint/2010/main" val="4269839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061810" y="2578100"/>
            <a:ext cx="1842793" cy="25258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群組 12"/>
          <p:cNvGrpSpPr/>
          <p:nvPr/>
        </p:nvGrpSpPr>
        <p:grpSpPr>
          <a:xfrm>
            <a:off x="0" y="36513"/>
            <a:ext cx="12001500" cy="2113890"/>
            <a:chOff x="0" y="36513"/>
            <a:chExt cx="10401300" cy="1385887"/>
          </a:xfrm>
        </p:grpSpPr>
        <p:sp>
          <p:nvSpPr>
            <p:cNvPr id="11" name="流程圖: 延遲 10"/>
            <p:cNvSpPr/>
            <p:nvPr/>
          </p:nvSpPr>
          <p:spPr>
            <a:xfrm>
              <a:off x="9105900" y="38100"/>
              <a:ext cx="1295400" cy="1384300"/>
            </a:xfrm>
            <a:prstGeom prst="flowChartDelay">
              <a:avLst/>
            </a:prstGeom>
            <a:solidFill>
              <a:srgbClr val="71D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p:cNvSpPr/>
            <p:nvPr/>
          </p:nvSpPr>
          <p:spPr>
            <a:xfrm>
              <a:off x="0" y="36513"/>
              <a:ext cx="9410700" cy="1384300"/>
            </a:xfrm>
            <a:prstGeom prst="rect">
              <a:avLst/>
            </a:prstGeom>
            <a:solidFill>
              <a:srgbClr val="71D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標題 4"/>
          <p:cNvSpPr>
            <a:spLocks noGrp="1"/>
          </p:cNvSpPr>
          <p:nvPr>
            <p:ph type="title" idx="4294967295"/>
          </p:nvPr>
        </p:nvSpPr>
        <p:spPr>
          <a:xfrm>
            <a:off x="706066" y="0"/>
            <a:ext cx="8272834" cy="796925"/>
          </a:xfrm>
        </p:spPr>
        <p:txBody>
          <a:bodyPr>
            <a:normAutofit/>
          </a:bodyPr>
          <a:lstStyle/>
          <a:p>
            <a:r>
              <a:rPr lang="en-US" sz="4400">
                <a:solidFill>
                  <a:srgbClr val="002060"/>
                </a:solidFill>
                <a:latin typeface="Arial Rounded MT Bold" panose="020F0704030504030204" pitchFamily="34" charset="0"/>
              </a:rPr>
              <a:t>Why prototype </a:t>
            </a:r>
            <a:r>
              <a:rPr lang="en-US" altLang="zh-HK" sz="4400"/>
              <a:t>(</a:t>
            </a:r>
            <a:r>
              <a:rPr lang="zh-TW" altLang="en-US" sz="4400">
                <a:solidFill>
                  <a:srgbClr val="002060"/>
                </a:solidFill>
                <a:latin typeface="微軟正黑體" panose="020B0604030504040204" pitchFamily="34" charset="-120"/>
                <a:ea typeface="微軟正黑體" panose="020B0604030504040204" pitchFamily="34" charset="-120"/>
              </a:rPr>
              <a:t>半製成品</a:t>
            </a:r>
            <a:r>
              <a:rPr lang="en-US" altLang="zh-HK" sz="4400"/>
              <a:t>) </a:t>
            </a:r>
            <a:r>
              <a:rPr lang="en-US">
                <a:solidFill>
                  <a:srgbClr val="002060"/>
                </a:solidFill>
                <a:latin typeface="Arial Rounded MT Bold" panose="020F0704030504030204" pitchFamily="34" charset="0"/>
              </a:rPr>
              <a:t>?</a:t>
            </a:r>
          </a:p>
        </p:txBody>
      </p:sp>
      <p:sp>
        <p:nvSpPr>
          <p:cNvPr id="14" name="矩形 13"/>
          <p:cNvSpPr/>
          <p:nvPr/>
        </p:nvSpPr>
        <p:spPr>
          <a:xfrm>
            <a:off x="419694" y="711056"/>
            <a:ext cx="11391305" cy="1815882"/>
          </a:xfrm>
          <a:prstGeom prst="rect">
            <a:avLst/>
          </a:prstGeom>
        </p:spPr>
        <p:txBody>
          <a:bodyPr wrap="square">
            <a:spAutoFit/>
          </a:bodyPr>
          <a:lstStyle/>
          <a:p>
            <a:pPr marL="457200" indent="-457200">
              <a:buFont typeface="Arial" panose="020B0604020202020204" pitchFamily="34" charset="0"/>
              <a:buChar char="•"/>
            </a:pPr>
            <a:r>
              <a:rPr lang="en-US" sz="2800" i="1"/>
              <a:t>a first model or sample of a product</a:t>
            </a:r>
          </a:p>
          <a:p>
            <a:pPr marL="457200" indent="-457200">
              <a:buFont typeface="Arial" panose="020B0604020202020204" pitchFamily="34" charset="0"/>
              <a:buChar char="•"/>
            </a:pPr>
            <a:r>
              <a:rPr lang="en-US" sz="2800" i="1"/>
              <a:t>built as models to test a product concept or process or to act as an example to be replicated or learned from.</a:t>
            </a:r>
          </a:p>
          <a:p>
            <a:endParaRPr lang="en-US" sz="2800" i="1"/>
          </a:p>
        </p:txBody>
      </p:sp>
      <p:cxnSp>
        <p:nvCxnSpPr>
          <p:cNvPr id="19" name="直線接點 18"/>
          <p:cNvCxnSpPr/>
          <p:nvPr/>
        </p:nvCxnSpPr>
        <p:spPr>
          <a:xfrm>
            <a:off x="777882" y="753990"/>
            <a:ext cx="7257600"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pic>
        <p:nvPicPr>
          <p:cNvPr id="1026" name="Picture 2" descr="http://cdn.onlinewebfonts.com/svg/download_3701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320" y="104884"/>
            <a:ext cx="572747" cy="568072"/>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p:cNvSpPr/>
          <p:nvPr/>
        </p:nvSpPr>
        <p:spPr>
          <a:xfrm>
            <a:off x="1730877" y="2198922"/>
            <a:ext cx="10125411" cy="830997"/>
          </a:xfrm>
          <a:prstGeom prst="rect">
            <a:avLst/>
          </a:prstGeom>
        </p:spPr>
        <p:txBody>
          <a:bodyPr wrap="square">
            <a:spAutoFit/>
          </a:bodyPr>
          <a:lstStyle/>
          <a:p>
            <a:r>
              <a:rPr lang="en-US" sz="2400" b="1"/>
              <a:t> The benefits and why you should have a prototype:</a:t>
            </a:r>
            <a:br>
              <a:rPr lang="en-US" sz="2400"/>
            </a:br>
            <a:endParaRPr lang="en-US" sz="2400"/>
          </a:p>
        </p:txBody>
      </p:sp>
      <p:pic>
        <p:nvPicPr>
          <p:cNvPr id="1038" name="Picture 14" descr="https://www.netclipart.com/pp/m/56-568752_course-london-speech-effective-communication-icon-p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61810" y="2699719"/>
            <a:ext cx="1842793" cy="1267922"/>
          </a:xfrm>
          <a:prstGeom prst="rect">
            <a:avLst/>
          </a:prstGeom>
          <a:noFill/>
          <a:extLst>
            <a:ext uri="{909E8E84-426E-40DD-AFC4-6F175D3DCCD1}">
              <a14:hiddenFill xmlns:a14="http://schemas.microsoft.com/office/drawing/2010/main">
                <a:solidFill>
                  <a:srgbClr val="FFFFFF"/>
                </a:solidFill>
              </a14:hiddenFill>
            </a:ext>
          </a:extLst>
        </p:spPr>
      </p:pic>
      <p:sp>
        <p:nvSpPr>
          <p:cNvPr id="26" name="矩形 25"/>
          <p:cNvSpPr/>
          <p:nvPr/>
        </p:nvSpPr>
        <p:spPr>
          <a:xfrm>
            <a:off x="2061810" y="3948854"/>
            <a:ext cx="2380034" cy="1200329"/>
          </a:xfrm>
          <a:prstGeom prst="rect">
            <a:avLst/>
          </a:prstGeom>
        </p:spPr>
        <p:txBody>
          <a:bodyPr wrap="square">
            <a:spAutoFit/>
          </a:bodyPr>
          <a:lstStyle/>
          <a:p>
            <a:r>
              <a:rPr lang="en-US"/>
              <a:t>Fast and effective communication of design ideas</a:t>
            </a:r>
            <a:br>
              <a:rPr lang="en-US"/>
            </a:br>
            <a:endParaRPr lang="en-US"/>
          </a:p>
        </p:txBody>
      </p:sp>
      <p:sp>
        <p:nvSpPr>
          <p:cNvPr id="35" name="矩形 34"/>
          <p:cNvSpPr/>
          <p:nvPr/>
        </p:nvSpPr>
        <p:spPr>
          <a:xfrm>
            <a:off x="4157310" y="3030654"/>
            <a:ext cx="1915072" cy="25258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矩形 36"/>
          <p:cNvSpPr/>
          <p:nvPr/>
        </p:nvSpPr>
        <p:spPr>
          <a:xfrm>
            <a:off x="4157310" y="4401408"/>
            <a:ext cx="2104285" cy="1477328"/>
          </a:xfrm>
          <a:prstGeom prst="rect">
            <a:avLst/>
          </a:prstGeom>
        </p:spPr>
        <p:txBody>
          <a:bodyPr wrap="square">
            <a:spAutoFit/>
          </a:bodyPr>
          <a:lstStyle/>
          <a:p>
            <a:r>
              <a:rPr lang="en-US"/>
              <a:t>Effective validation of design fit, form, and function</a:t>
            </a:r>
            <a:br>
              <a:rPr lang="en-US"/>
            </a:br>
            <a:br>
              <a:rPr lang="en-US"/>
            </a:br>
            <a:endParaRPr lang="en-US"/>
          </a:p>
        </p:txBody>
      </p:sp>
      <p:pic>
        <p:nvPicPr>
          <p:cNvPr id="1040" name="Picture 16" descr="https://www.shareicon.net/data/2016/09/13/828399_miscellaneous_512x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42122" y="3167191"/>
            <a:ext cx="1169526" cy="1169526"/>
          </a:xfrm>
          <a:prstGeom prst="rect">
            <a:avLst/>
          </a:prstGeom>
          <a:noFill/>
          <a:extLst>
            <a:ext uri="{909E8E84-426E-40DD-AFC4-6F175D3DCCD1}">
              <a14:hiddenFill xmlns:a14="http://schemas.microsoft.com/office/drawing/2010/main">
                <a:solidFill>
                  <a:srgbClr val="FFFFFF"/>
                </a:solidFill>
              </a14:hiddenFill>
            </a:ext>
          </a:extLst>
        </p:spPr>
      </p:pic>
      <p:sp>
        <p:nvSpPr>
          <p:cNvPr id="39" name="矩形 38"/>
          <p:cNvSpPr/>
          <p:nvPr/>
        </p:nvSpPr>
        <p:spPr>
          <a:xfrm>
            <a:off x="6366707" y="2718033"/>
            <a:ext cx="1915072" cy="25258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矩形 39"/>
          <p:cNvSpPr/>
          <p:nvPr/>
        </p:nvSpPr>
        <p:spPr>
          <a:xfrm>
            <a:off x="6341307" y="3751954"/>
            <a:ext cx="2104285" cy="2585323"/>
          </a:xfrm>
          <a:prstGeom prst="rect">
            <a:avLst/>
          </a:prstGeom>
        </p:spPr>
        <p:txBody>
          <a:bodyPr wrap="square">
            <a:spAutoFit/>
          </a:bodyPr>
          <a:lstStyle/>
          <a:p>
            <a:r>
              <a:rPr lang="en-US"/>
              <a:t>The ability to run quickly through multiple design concepts and corrections</a:t>
            </a:r>
            <a:br>
              <a:rPr lang="en-US"/>
            </a:br>
            <a:br>
              <a:rPr lang="en-US"/>
            </a:br>
            <a:br>
              <a:rPr lang="en-US"/>
            </a:br>
            <a:br>
              <a:rPr lang="en-US"/>
            </a:br>
            <a:endParaRPr lang="en-US"/>
          </a:p>
        </p:txBody>
      </p:sp>
      <p:pic>
        <p:nvPicPr>
          <p:cNvPr id="1042" name="Picture 18" descr="https://www.freeiconspng.com/uploads/faster-icon-png-3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40141" y="2781254"/>
            <a:ext cx="1036692" cy="1036692"/>
          </a:xfrm>
          <a:prstGeom prst="rect">
            <a:avLst/>
          </a:prstGeom>
          <a:noFill/>
          <a:extLst>
            <a:ext uri="{909E8E84-426E-40DD-AFC4-6F175D3DCCD1}">
              <a14:hiddenFill xmlns:a14="http://schemas.microsoft.com/office/drawing/2010/main">
                <a:solidFill>
                  <a:srgbClr val="FFFFFF"/>
                </a:solidFill>
              </a14:hiddenFill>
            </a:ext>
          </a:extLst>
        </p:spPr>
      </p:pic>
      <p:sp>
        <p:nvSpPr>
          <p:cNvPr id="43" name="矩形 42"/>
          <p:cNvSpPr/>
          <p:nvPr/>
        </p:nvSpPr>
        <p:spPr>
          <a:xfrm>
            <a:off x="8606858" y="2411611"/>
            <a:ext cx="1842793" cy="25258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矩形 44"/>
          <p:cNvSpPr/>
          <p:nvPr/>
        </p:nvSpPr>
        <p:spPr>
          <a:xfrm>
            <a:off x="8606858" y="3782365"/>
            <a:ext cx="1944534" cy="1477328"/>
          </a:xfrm>
          <a:prstGeom prst="rect">
            <a:avLst/>
          </a:prstGeom>
        </p:spPr>
        <p:txBody>
          <a:bodyPr wrap="square">
            <a:spAutoFit/>
          </a:bodyPr>
          <a:lstStyle/>
          <a:p>
            <a:r>
              <a:rPr lang="en-US"/>
              <a:t>Fewer production design flaws and better end-products</a:t>
            </a:r>
            <a:br>
              <a:rPr lang="en-US"/>
            </a:br>
            <a:endParaRPr lang="en-US"/>
          </a:p>
        </p:txBody>
      </p:sp>
      <p:pic>
        <p:nvPicPr>
          <p:cNvPr id="1044" name="Picture 20" descr="https://cdn.iconscout.com/icon/free/png-512/good-58-41505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58679" y="2236882"/>
            <a:ext cx="1803813" cy="180381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882567" y="6412882"/>
            <a:ext cx="7604827" cy="369332"/>
          </a:xfrm>
          <a:prstGeom prst="rect">
            <a:avLst/>
          </a:prstGeom>
        </p:spPr>
        <p:txBody>
          <a:bodyPr wrap="square">
            <a:spAutoFit/>
          </a:bodyPr>
          <a:lstStyle/>
          <a:p>
            <a:r>
              <a:rPr lang="en-US"/>
              <a:t>https://product-design-prototype-experts.com/why-a-prototype/</a:t>
            </a:r>
          </a:p>
        </p:txBody>
      </p:sp>
    </p:spTree>
    <p:extLst>
      <p:ext uri="{BB962C8B-B14F-4D97-AF65-F5344CB8AC3E}">
        <p14:creationId xmlns:p14="http://schemas.microsoft.com/office/powerpoint/2010/main" val="4054518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pinclipart.com/picdir/big/16-161607_orange-checkmark-clipart-check-mark-clip-art-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5351" y="751417"/>
            <a:ext cx="530627" cy="469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www.pinclipart.com/picdir/big/16-161607_orange-checkmark-clipart-check-mark-clip-art-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5351" y="1389681"/>
            <a:ext cx="530627" cy="4699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542969" y="422586"/>
            <a:ext cx="6096000" cy="830997"/>
          </a:xfrm>
          <a:prstGeom prst="rect">
            <a:avLst/>
          </a:prstGeom>
        </p:spPr>
        <p:txBody>
          <a:bodyPr>
            <a:spAutoFit/>
          </a:bodyPr>
          <a:lstStyle/>
          <a:p>
            <a:endParaRPr lang="en-US" sz="2400"/>
          </a:p>
          <a:p>
            <a:r>
              <a:rPr lang="en-US" sz="2400"/>
              <a:t>      Show the </a:t>
            </a:r>
            <a:r>
              <a:rPr lang="en-US" sz="2400">
                <a:solidFill>
                  <a:srgbClr val="0070C0"/>
                </a:solidFill>
              </a:rPr>
              <a:t>design</a:t>
            </a:r>
            <a:r>
              <a:rPr lang="en-US" sz="2400"/>
              <a:t> of your </a:t>
            </a:r>
            <a:r>
              <a:rPr lang="en-US" sz="2400">
                <a:solidFill>
                  <a:srgbClr val="0070C0"/>
                </a:solidFill>
              </a:rPr>
              <a:t>end product</a:t>
            </a:r>
          </a:p>
        </p:txBody>
      </p:sp>
      <p:sp>
        <p:nvSpPr>
          <p:cNvPr id="6" name="矩形 5"/>
          <p:cNvSpPr/>
          <p:nvPr/>
        </p:nvSpPr>
        <p:spPr>
          <a:xfrm>
            <a:off x="2527087" y="1049867"/>
            <a:ext cx="7635882" cy="830997"/>
          </a:xfrm>
          <a:prstGeom prst="rect">
            <a:avLst/>
          </a:prstGeom>
        </p:spPr>
        <p:txBody>
          <a:bodyPr wrap="square">
            <a:spAutoFit/>
          </a:bodyPr>
          <a:lstStyle/>
          <a:p>
            <a:endParaRPr lang="en-US" sz="2400"/>
          </a:p>
          <a:p>
            <a:r>
              <a:rPr lang="en-US" sz="2400"/>
              <a:t>      Explain your </a:t>
            </a:r>
            <a:r>
              <a:rPr lang="en-US" sz="2400">
                <a:solidFill>
                  <a:srgbClr val="0070C0"/>
                </a:solidFill>
              </a:rPr>
              <a:t>ideas</a:t>
            </a:r>
          </a:p>
        </p:txBody>
      </p:sp>
      <p:sp>
        <p:nvSpPr>
          <p:cNvPr id="7" name="矩形 6"/>
          <p:cNvSpPr/>
          <p:nvPr/>
        </p:nvSpPr>
        <p:spPr>
          <a:xfrm>
            <a:off x="92081" y="2891587"/>
            <a:ext cx="10125411" cy="830997"/>
          </a:xfrm>
          <a:prstGeom prst="rect">
            <a:avLst/>
          </a:prstGeom>
        </p:spPr>
        <p:txBody>
          <a:bodyPr wrap="square">
            <a:spAutoFit/>
          </a:bodyPr>
          <a:lstStyle/>
          <a:p>
            <a:r>
              <a:rPr lang="en-US" sz="2400" b="1"/>
              <a:t> Examples of prototype:</a:t>
            </a:r>
            <a:br>
              <a:rPr lang="en-US" sz="2400"/>
            </a:br>
            <a:endParaRPr lang="en-US" sz="2400"/>
          </a:p>
        </p:txBody>
      </p:sp>
      <p:graphicFrame>
        <p:nvGraphicFramePr>
          <p:cNvPr id="8" name="表格 7"/>
          <p:cNvGraphicFramePr>
            <a:graphicFrameLocks noGrp="1"/>
          </p:cNvGraphicFramePr>
          <p:nvPr>
            <p:extLst>
              <p:ext uri="{D42A27DB-BD31-4B8C-83A1-F6EECF244321}">
                <p14:modId xmlns:p14="http://schemas.microsoft.com/office/powerpoint/2010/main" val="2206297928"/>
              </p:ext>
            </p:extLst>
          </p:nvPr>
        </p:nvGraphicFramePr>
        <p:xfrm>
          <a:off x="395494" y="3403874"/>
          <a:ext cx="10488406" cy="2743200"/>
        </p:xfrm>
        <a:graphic>
          <a:graphicData uri="http://schemas.openxmlformats.org/drawingml/2006/table">
            <a:tbl>
              <a:tblPr firstRow="1" bandRow="1">
                <a:tableStyleId>{5C22544A-7EE6-4342-B048-85BDC9FD1C3A}</a:tableStyleId>
              </a:tblPr>
              <a:tblGrid>
                <a:gridCol w="5225499">
                  <a:extLst>
                    <a:ext uri="{9D8B030D-6E8A-4147-A177-3AD203B41FA5}">
                      <a16:colId xmlns:a16="http://schemas.microsoft.com/office/drawing/2014/main" val="1755192203"/>
                    </a:ext>
                  </a:extLst>
                </a:gridCol>
                <a:gridCol w="5262907">
                  <a:extLst>
                    <a:ext uri="{9D8B030D-6E8A-4147-A177-3AD203B41FA5}">
                      <a16:colId xmlns:a16="http://schemas.microsoft.com/office/drawing/2014/main" val="1975761530"/>
                    </a:ext>
                  </a:extLst>
                </a:gridCol>
              </a:tblGrid>
              <a:tr h="370840">
                <a:tc>
                  <a:txBody>
                    <a:bodyPr/>
                    <a:lstStyle/>
                    <a:p>
                      <a:r>
                        <a:rPr lang="en-US" sz="2400"/>
                        <a:t>End product</a:t>
                      </a:r>
                    </a:p>
                  </a:txBody>
                  <a:tcPr/>
                </a:tc>
                <a:tc>
                  <a:txBody>
                    <a:bodyPr/>
                    <a:lstStyle/>
                    <a:p>
                      <a:r>
                        <a:rPr lang="en-US" sz="2400"/>
                        <a:t>Prototype</a:t>
                      </a:r>
                    </a:p>
                  </a:txBody>
                  <a:tcPr/>
                </a:tc>
                <a:extLst>
                  <a:ext uri="{0D108BD9-81ED-4DB2-BD59-A6C34878D82A}">
                    <a16:rowId xmlns:a16="http://schemas.microsoft.com/office/drawing/2014/main" val="743354315"/>
                  </a:ext>
                </a:extLst>
              </a:tr>
              <a:tr h="370840">
                <a:tc>
                  <a:txBody>
                    <a:bodyPr/>
                    <a:lstStyle/>
                    <a:p>
                      <a:r>
                        <a:rPr lang="en-US" sz="2400">
                          <a:solidFill>
                            <a:schemeClr val="tx1"/>
                          </a:solidFill>
                        </a:rPr>
                        <a:t>Movie/ video</a:t>
                      </a:r>
                    </a:p>
                  </a:txBody>
                  <a:tcPr/>
                </a:tc>
                <a:tc>
                  <a:txBody>
                    <a:bodyPr/>
                    <a:lstStyle/>
                    <a:p>
                      <a:r>
                        <a:rPr lang="en-US" altLang="zh-HK" sz="2400">
                          <a:solidFill>
                            <a:schemeClr val="tx1"/>
                          </a:solidFill>
                        </a:rPr>
                        <a:t>story board,</a:t>
                      </a:r>
                      <a:r>
                        <a:rPr lang="en-US" altLang="zh-HK" sz="2400" baseline="0">
                          <a:solidFill>
                            <a:schemeClr val="tx1"/>
                          </a:solidFill>
                        </a:rPr>
                        <a:t> script</a:t>
                      </a:r>
                      <a:endParaRPr lang="en-US" sz="2400">
                        <a:solidFill>
                          <a:schemeClr val="tx1"/>
                        </a:solidFill>
                      </a:endParaRPr>
                    </a:p>
                  </a:txBody>
                  <a:tcPr/>
                </a:tc>
                <a:extLst>
                  <a:ext uri="{0D108BD9-81ED-4DB2-BD59-A6C34878D82A}">
                    <a16:rowId xmlns:a16="http://schemas.microsoft.com/office/drawing/2014/main" val="276744822"/>
                  </a:ext>
                </a:extLst>
              </a:tr>
              <a:tr h="370840">
                <a:tc>
                  <a:txBody>
                    <a:bodyPr/>
                    <a:lstStyle/>
                    <a:p>
                      <a:r>
                        <a:rPr lang="en-US" sz="2400">
                          <a:solidFill>
                            <a:schemeClr val="tx1"/>
                          </a:solidFill>
                        </a:rPr>
                        <a:t>Workshop</a:t>
                      </a:r>
                    </a:p>
                  </a:txBody>
                  <a:tcPr/>
                </a:tc>
                <a:tc>
                  <a:txBody>
                    <a:bodyPr/>
                    <a:lstStyle/>
                    <a:p>
                      <a:r>
                        <a:rPr lang="en-US" sz="2400">
                          <a:solidFill>
                            <a:schemeClr val="tx1"/>
                          </a:solidFill>
                        </a:rPr>
                        <a:t>Workshop</a:t>
                      </a:r>
                      <a:r>
                        <a:rPr lang="en-US" sz="2400" baseline="0">
                          <a:solidFill>
                            <a:schemeClr val="tx1"/>
                          </a:solidFill>
                        </a:rPr>
                        <a:t> rundown</a:t>
                      </a:r>
                      <a:endParaRPr lang="en-US" sz="2400">
                        <a:solidFill>
                          <a:schemeClr val="tx1"/>
                        </a:solidFill>
                      </a:endParaRPr>
                    </a:p>
                  </a:txBody>
                  <a:tcPr/>
                </a:tc>
                <a:extLst>
                  <a:ext uri="{0D108BD9-81ED-4DB2-BD59-A6C34878D82A}">
                    <a16:rowId xmlns:a16="http://schemas.microsoft.com/office/drawing/2014/main" val="1456984102"/>
                  </a:ext>
                </a:extLst>
              </a:tr>
              <a:tr h="370840">
                <a:tc>
                  <a:txBody>
                    <a:bodyPr/>
                    <a:lstStyle/>
                    <a:p>
                      <a:r>
                        <a:rPr lang="en-US" sz="2400">
                          <a:solidFill>
                            <a:schemeClr val="tx1"/>
                          </a:solidFill>
                        </a:rPr>
                        <a:t>IG/ Website</a:t>
                      </a:r>
                    </a:p>
                  </a:txBody>
                  <a:tcPr/>
                </a:tc>
                <a:tc>
                  <a:txBody>
                    <a:bodyPr/>
                    <a:lstStyle/>
                    <a:p>
                      <a:r>
                        <a:rPr lang="en-US" sz="2400">
                          <a:solidFill>
                            <a:schemeClr val="tx1"/>
                          </a:solidFill>
                        </a:rPr>
                        <a:t>Draft content,</a:t>
                      </a:r>
                      <a:r>
                        <a:rPr lang="en-US" sz="2400" baseline="0">
                          <a:solidFill>
                            <a:schemeClr val="tx1"/>
                          </a:solidFill>
                        </a:rPr>
                        <a:t> interface design, layout</a:t>
                      </a:r>
                      <a:endParaRPr lang="en-US" sz="2400">
                        <a:solidFill>
                          <a:schemeClr val="tx1"/>
                        </a:solidFill>
                      </a:endParaRPr>
                    </a:p>
                  </a:txBody>
                  <a:tcPr/>
                </a:tc>
                <a:extLst>
                  <a:ext uri="{0D108BD9-81ED-4DB2-BD59-A6C34878D82A}">
                    <a16:rowId xmlns:a16="http://schemas.microsoft.com/office/drawing/2014/main" val="4075560488"/>
                  </a:ext>
                </a:extLst>
              </a:tr>
              <a:tr h="370840">
                <a:tc>
                  <a:txBody>
                    <a:bodyPr/>
                    <a:lstStyle/>
                    <a:p>
                      <a:r>
                        <a:rPr lang="en-US" sz="2400">
                          <a:solidFill>
                            <a:schemeClr val="tx1"/>
                          </a:solidFill>
                        </a:rPr>
                        <a:t>Wooden work/ Artwork,</a:t>
                      </a:r>
                      <a:r>
                        <a:rPr lang="en-US" sz="2400" baseline="0">
                          <a:solidFill>
                            <a:schemeClr val="tx1"/>
                          </a:solidFill>
                        </a:rPr>
                        <a:t> etc.</a:t>
                      </a:r>
                      <a:endParaRPr lang="en-US" sz="2400">
                        <a:solidFill>
                          <a:schemeClr val="tx1"/>
                        </a:solidFill>
                      </a:endParaRPr>
                    </a:p>
                  </a:txBody>
                  <a:tcPr/>
                </a:tc>
                <a:tc>
                  <a:txBody>
                    <a:bodyPr/>
                    <a:lstStyle/>
                    <a:p>
                      <a:r>
                        <a:rPr lang="en-US" sz="2400">
                          <a:solidFill>
                            <a:schemeClr val="tx1"/>
                          </a:solidFill>
                        </a:rPr>
                        <a:t>Model, Sketch</a:t>
                      </a:r>
                    </a:p>
                  </a:txBody>
                  <a:tcPr/>
                </a:tc>
                <a:extLst>
                  <a:ext uri="{0D108BD9-81ED-4DB2-BD59-A6C34878D82A}">
                    <a16:rowId xmlns:a16="http://schemas.microsoft.com/office/drawing/2014/main" val="4168758241"/>
                  </a:ext>
                </a:extLst>
              </a:tr>
              <a:tr h="370840">
                <a:tc>
                  <a:txBody>
                    <a:bodyPr/>
                    <a:lstStyle/>
                    <a:p>
                      <a:r>
                        <a:rPr lang="en-US" sz="2400">
                          <a:solidFill>
                            <a:schemeClr val="tx1"/>
                          </a:solidFill>
                        </a:rPr>
                        <a:t>Exhibition</a:t>
                      </a:r>
                    </a:p>
                  </a:txBody>
                  <a:tcPr/>
                </a:tc>
                <a:tc>
                  <a:txBody>
                    <a:bodyPr/>
                    <a:lstStyle/>
                    <a:p>
                      <a:r>
                        <a:rPr lang="en-US" sz="2400">
                          <a:solidFill>
                            <a:schemeClr val="tx1"/>
                          </a:solidFill>
                        </a:rPr>
                        <a:t>Booth design</a:t>
                      </a:r>
                    </a:p>
                  </a:txBody>
                  <a:tcPr/>
                </a:tc>
                <a:extLst>
                  <a:ext uri="{0D108BD9-81ED-4DB2-BD59-A6C34878D82A}">
                    <a16:rowId xmlns:a16="http://schemas.microsoft.com/office/drawing/2014/main" val="3841843563"/>
                  </a:ext>
                </a:extLst>
              </a:tr>
            </a:tbl>
          </a:graphicData>
        </a:graphic>
      </p:graphicFrame>
      <p:pic>
        <p:nvPicPr>
          <p:cNvPr id="9" name="Picture 2" descr="https://www.pinclipart.com/picdir/big/16-161607_orange-checkmark-clipart-check-mark-clip-art-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5351" y="2011981"/>
            <a:ext cx="530627" cy="4699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2527087" y="1672167"/>
            <a:ext cx="7635882" cy="830997"/>
          </a:xfrm>
          <a:prstGeom prst="rect">
            <a:avLst/>
          </a:prstGeom>
        </p:spPr>
        <p:txBody>
          <a:bodyPr wrap="square">
            <a:spAutoFit/>
          </a:bodyPr>
          <a:lstStyle/>
          <a:p>
            <a:endParaRPr lang="en-US" sz="2400"/>
          </a:p>
          <a:p>
            <a:r>
              <a:rPr lang="en-US" sz="2400"/>
              <a:t>      Propose some </a:t>
            </a:r>
            <a:r>
              <a:rPr lang="en-US" sz="2400">
                <a:solidFill>
                  <a:srgbClr val="0070C0"/>
                </a:solidFill>
              </a:rPr>
              <a:t>questions for the survey </a:t>
            </a:r>
            <a:r>
              <a:rPr lang="en-US" sz="2400"/>
              <a:t>to target group</a:t>
            </a:r>
          </a:p>
        </p:txBody>
      </p:sp>
    </p:spTree>
    <p:extLst>
      <p:ext uri="{BB962C8B-B14F-4D97-AF65-F5344CB8AC3E}">
        <p14:creationId xmlns:p14="http://schemas.microsoft.com/office/powerpoint/2010/main" val="891326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4932EA-5A94-4098-81AC-038D90737F92}"/>
              </a:ext>
            </a:extLst>
          </p:cNvPr>
          <p:cNvSpPr>
            <a:spLocks noGrp="1"/>
          </p:cNvSpPr>
          <p:nvPr>
            <p:ph type="title"/>
          </p:nvPr>
        </p:nvSpPr>
        <p:spPr>
          <a:xfrm>
            <a:off x="958090" y="209579"/>
            <a:ext cx="10233074" cy="749274"/>
          </a:xfrm>
        </p:spPr>
        <p:txBody>
          <a:bodyPr>
            <a:normAutofit/>
          </a:bodyPr>
          <a:lstStyle/>
          <a:p>
            <a:pPr algn="ctr"/>
            <a:r>
              <a:rPr lang="en-US">
                <a:solidFill>
                  <a:srgbClr val="002060"/>
                </a:solidFill>
                <a:latin typeface="Arial Rounded MT Bold"/>
              </a:rPr>
              <a:t>Web page prototype</a:t>
            </a:r>
            <a:endParaRPr lang="en-HK">
              <a:latin typeface="Arial Rounded MT Bold"/>
            </a:endParaRPr>
          </a:p>
        </p:txBody>
      </p:sp>
      <p:sp>
        <p:nvSpPr>
          <p:cNvPr id="11" name="標題 1">
            <a:extLst>
              <a:ext uri="{FF2B5EF4-FFF2-40B4-BE49-F238E27FC236}">
                <a16:creationId xmlns:a16="http://schemas.microsoft.com/office/drawing/2014/main" id="{08A56366-6624-4EBB-BE07-EAA6A1B33A4A}"/>
              </a:ext>
            </a:extLst>
          </p:cNvPr>
          <p:cNvSpPr txBox="1">
            <a:spLocks/>
          </p:cNvSpPr>
          <p:nvPr/>
        </p:nvSpPr>
        <p:spPr>
          <a:xfrm>
            <a:off x="3280506" y="977133"/>
            <a:ext cx="5297510" cy="126362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rgbClr val="002060"/>
                </a:solidFill>
                <a:latin typeface="Arial Rounded MT Bold"/>
              </a:rPr>
              <a:t>Layout</a:t>
            </a:r>
            <a:endParaRPr lang="en-US"/>
          </a:p>
        </p:txBody>
      </p:sp>
      <p:pic>
        <p:nvPicPr>
          <p:cNvPr id="7" name="Picture 7" descr="Graphical user interface, text, application&#10;&#10;Description automatically generated">
            <a:extLst>
              <a:ext uri="{FF2B5EF4-FFF2-40B4-BE49-F238E27FC236}">
                <a16:creationId xmlns:a16="http://schemas.microsoft.com/office/drawing/2014/main" id="{9F6C47EA-4058-87A2-B3AD-73B360689AF0}"/>
              </a:ext>
            </a:extLst>
          </p:cNvPr>
          <p:cNvPicPr>
            <a:picLocks noGrp="1" noChangeAspect="1"/>
          </p:cNvPicPr>
          <p:nvPr>
            <p:ph idx="1"/>
          </p:nvPr>
        </p:nvPicPr>
        <p:blipFill>
          <a:blip r:embed="rId2"/>
          <a:stretch>
            <a:fillRect/>
          </a:stretch>
        </p:blipFill>
        <p:spPr>
          <a:xfrm>
            <a:off x="0" y="2349961"/>
            <a:ext cx="12196425" cy="4508039"/>
          </a:xfrm>
        </p:spPr>
      </p:pic>
      <p:sp>
        <p:nvSpPr>
          <p:cNvPr id="8" name="TextBox 7">
            <a:extLst>
              <a:ext uri="{FF2B5EF4-FFF2-40B4-BE49-F238E27FC236}">
                <a16:creationId xmlns:a16="http://schemas.microsoft.com/office/drawing/2014/main" id="{BD7ABA87-E5E2-CE4B-C65D-1771703F5CFB}"/>
              </a:ext>
            </a:extLst>
          </p:cNvPr>
          <p:cNvSpPr txBox="1"/>
          <p:nvPr/>
        </p:nvSpPr>
        <p:spPr>
          <a:xfrm>
            <a:off x="224971" y="1591733"/>
            <a:ext cx="92988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1F4E79"/>
                </a:solidFill>
              </a:rPr>
              <a:t>A high-level overview of the web page:</a:t>
            </a:r>
            <a:endParaRPr lang="en-US"/>
          </a:p>
        </p:txBody>
      </p:sp>
    </p:spTree>
    <p:extLst>
      <p:ext uri="{BB962C8B-B14F-4D97-AF65-F5344CB8AC3E}">
        <p14:creationId xmlns:p14="http://schemas.microsoft.com/office/powerpoint/2010/main" val="1589915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8C152-3C53-4A4C-85E7-A0577F797F68}"/>
              </a:ext>
            </a:extLst>
          </p:cNvPr>
          <p:cNvSpPr>
            <a:spLocks noGrp="1"/>
          </p:cNvSpPr>
          <p:nvPr>
            <p:ph type="title"/>
          </p:nvPr>
        </p:nvSpPr>
        <p:spPr>
          <a:xfrm>
            <a:off x="838200" y="365125"/>
            <a:ext cx="10352964" cy="685753"/>
          </a:xfrm>
        </p:spPr>
        <p:txBody>
          <a:bodyPr>
            <a:normAutofit fontScale="90000"/>
          </a:bodyPr>
          <a:lstStyle/>
          <a:p>
            <a:pPr algn="ctr"/>
            <a:r>
              <a:rPr lang="en-US" b="1">
                <a:solidFill>
                  <a:srgbClr val="002060"/>
                </a:solidFill>
                <a:latin typeface="Arial Rounded MT Bold"/>
                <a:ea typeface="+mj-lt"/>
                <a:cs typeface="+mj-lt"/>
              </a:rPr>
              <a:t>Web page</a:t>
            </a:r>
            <a:r>
              <a:rPr lang="en-US">
                <a:solidFill>
                  <a:srgbClr val="002060"/>
                </a:solidFill>
                <a:latin typeface="Arial Rounded MT Bold"/>
              </a:rPr>
              <a:t> prototype</a:t>
            </a:r>
            <a:endParaRPr lang="en-HK">
              <a:latin typeface="Arial Rounded MT Bold"/>
              <a:cs typeface="Calibri Light"/>
            </a:endParaRPr>
          </a:p>
        </p:txBody>
      </p:sp>
      <p:pic>
        <p:nvPicPr>
          <p:cNvPr id="10" name="Picture 10" descr="Text, letter&#10;&#10;Description automatically generated">
            <a:extLst>
              <a:ext uri="{FF2B5EF4-FFF2-40B4-BE49-F238E27FC236}">
                <a16:creationId xmlns:a16="http://schemas.microsoft.com/office/drawing/2014/main" id="{C39EFFE6-175F-0816-717A-6FCD05DE6BD5}"/>
              </a:ext>
            </a:extLst>
          </p:cNvPr>
          <p:cNvPicPr>
            <a:picLocks noGrp="1" noChangeAspect="1"/>
          </p:cNvPicPr>
          <p:nvPr>
            <p:ph idx="1"/>
          </p:nvPr>
        </p:nvPicPr>
        <p:blipFill>
          <a:blip r:embed="rId2"/>
          <a:stretch>
            <a:fillRect/>
          </a:stretch>
        </p:blipFill>
        <p:spPr>
          <a:xfrm>
            <a:off x="5814623" y="1051920"/>
            <a:ext cx="4332762" cy="5789306"/>
          </a:xfrm>
        </p:spPr>
      </p:pic>
      <p:sp>
        <p:nvSpPr>
          <p:cNvPr id="12" name="TextBox 11">
            <a:extLst>
              <a:ext uri="{FF2B5EF4-FFF2-40B4-BE49-F238E27FC236}">
                <a16:creationId xmlns:a16="http://schemas.microsoft.com/office/drawing/2014/main" id="{BBF6D30A-0AA7-A1EA-0C79-8FDC535DC3B7}"/>
              </a:ext>
            </a:extLst>
          </p:cNvPr>
          <p:cNvSpPr txBox="1"/>
          <p:nvPr/>
        </p:nvSpPr>
        <p:spPr>
          <a:xfrm>
            <a:off x="1410304" y="3043161"/>
            <a:ext cx="4521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1F4E79"/>
                </a:solidFill>
              </a:rPr>
              <a:t>The home page of the website ==&gt;</a:t>
            </a:r>
          </a:p>
          <a:p>
            <a:endParaRPr lang="en-US" b="1">
              <a:solidFill>
                <a:srgbClr val="1F4E79"/>
              </a:solidFill>
              <a:cs typeface="Calibri"/>
            </a:endParaRPr>
          </a:p>
          <a:p>
            <a:pPr marL="285750" indent="-285750">
              <a:buFont typeface="Wingdings"/>
              <a:buChar char="§"/>
            </a:pPr>
            <a:r>
              <a:rPr lang="en-US" b="1">
                <a:solidFill>
                  <a:srgbClr val="1F4E79"/>
                </a:solidFill>
                <a:cs typeface="Calibri"/>
              </a:rPr>
              <a:t>Users can learn more about phishing attacks by playing an interactive lab</a:t>
            </a:r>
          </a:p>
        </p:txBody>
      </p:sp>
      <p:sp>
        <p:nvSpPr>
          <p:cNvPr id="16" name="標題 1">
            <a:extLst>
              <a:ext uri="{FF2B5EF4-FFF2-40B4-BE49-F238E27FC236}">
                <a16:creationId xmlns:a16="http://schemas.microsoft.com/office/drawing/2014/main" id="{3E842A0F-F08E-12FC-F04F-25234D85A53D}"/>
              </a:ext>
            </a:extLst>
          </p:cNvPr>
          <p:cNvSpPr txBox="1">
            <a:spLocks/>
          </p:cNvSpPr>
          <p:nvPr/>
        </p:nvSpPr>
        <p:spPr>
          <a:xfrm>
            <a:off x="619554" y="1884276"/>
            <a:ext cx="5297510" cy="126362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rgbClr val="002060"/>
                </a:solidFill>
                <a:latin typeface="Arial Rounded MT Bold"/>
              </a:rPr>
              <a:t>Draft content</a:t>
            </a:r>
            <a:endParaRPr lang="en-US"/>
          </a:p>
        </p:txBody>
      </p:sp>
    </p:spTree>
    <p:extLst>
      <p:ext uri="{BB962C8B-B14F-4D97-AF65-F5344CB8AC3E}">
        <p14:creationId xmlns:p14="http://schemas.microsoft.com/office/powerpoint/2010/main" val="510254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849E9B07-D064-43D3-B276-B1D438D7A048}"/>
              </a:ext>
            </a:extLst>
          </p:cNvPr>
          <p:cNvPicPr>
            <a:picLocks noChangeAspect="1"/>
          </p:cNvPicPr>
          <p:nvPr/>
        </p:nvPicPr>
        <p:blipFill>
          <a:blip r:embed="rId3"/>
          <a:stretch>
            <a:fillRect/>
          </a:stretch>
        </p:blipFill>
        <p:spPr>
          <a:xfrm>
            <a:off x="0" y="0"/>
            <a:ext cx="12247418" cy="6858000"/>
          </a:xfrm>
          <a:prstGeom prst="rect">
            <a:avLst/>
          </a:prstGeom>
        </p:spPr>
      </p:pic>
      <p:pic>
        <p:nvPicPr>
          <p:cNvPr id="5" name="圖片 4">
            <a:extLst>
              <a:ext uri="{FF2B5EF4-FFF2-40B4-BE49-F238E27FC236}">
                <a16:creationId xmlns:a16="http://schemas.microsoft.com/office/drawing/2014/main" id="{C01C3BD2-2BD5-4D65-ACB3-B90AA49862C2}"/>
              </a:ext>
            </a:extLst>
          </p:cNvPr>
          <p:cNvPicPr/>
          <p:nvPr/>
        </p:nvPicPr>
        <p:blipFill>
          <a:blip r:embed="rId4"/>
          <a:stretch>
            <a:fillRect/>
          </a:stretch>
        </p:blipFill>
        <p:spPr>
          <a:xfrm>
            <a:off x="3669030" y="2061883"/>
            <a:ext cx="4853940" cy="4344670"/>
          </a:xfrm>
          <a:prstGeom prst="rect">
            <a:avLst/>
          </a:prstGeom>
        </p:spPr>
      </p:pic>
    </p:spTree>
    <p:extLst>
      <p:ext uri="{BB962C8B-B14F-4D97-AF65-F5344CB8AC3E}">
        <p14:creationId xmlns:p14="http://schemas.microsoft.com/office/powerpoint/2010/main" val="183512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586BBD-06D4-4D20-9B8F-F10BE9218EB5}"/>
              </a:ext>
            </a:extLst>
          </p:cNvPr>
          <p:cNvSpPr>
            <a:spLocks noGrp="1"/>
          </p:cNvSpPr>
          <p:nvPr>
            <p:ph type="title"/>
          </p:nvPr>
        </p:nvSpPr>
        <p:spPr>
          <a:xfrm>
            <a:off x="838200" y="112468"/>
            <a:ext cx="10685060" cy="849526"/>
          </a:xfrm>
        </p:spPr>
        <p:txBody>
          <a:bodyPr>
            <a:normAutofit/>
          </a:bodyPr>
          <a:lstStyle/>
          <a:p>
            <a:pPr algn="ctr"/>
            <a:r>
              <a:rPr lang="en-US" b="1">
                <a:solidFill>
                  <a:srgbClr val="002060"/>
                </a:solidFill>
                <a:latin typeface="Arial Rounded MT Bold"/>
                <a:ea typeface="+mj-lt"/>
                <a:cs typeface="+mj-lt"/>
              </a:rPr>
              <a:t>Web page</a:t>
            </a:r>
            <a:r>
              <a:rPr lang="en-US">
                <a:solidFill>
                  <a:srgbClr val="002060"/>
                </a:solidFill>
                <a:latin typeface="Arial Rounded MT Bold"/>
              </a:rPr>
              <a:t> prototype</a:t>
            </a:r>
            <a:endParaRPr lang="en-HK">
              <a:latin typeface="Arial Rounded MT Bold"/>
              <a:cs typeface="Calibri Light"/>
            </a:endParaRPr>
          </a:p>
        </p:txBody>
      </p:sp>
      <p:sp>
        <p:nvSpPr>
          <p:cNvPr id="9" name="矩形 8">
            <a:extLst>
              <a:ext uri="{FF2B5EF4-FFF2-40B4-BE49-F238E27FC236}">
                <a16:creationId xmlns:a16="http://schemas.microsoft.com/office/drawing/2014/main" id="{A85C4A3C-3AF2-4F9F-A6A3-F4C9E98A7DDD}"/>
              </a:ext>
            </a:extLst>
          </p:cNvPr>
          <p:cNvSpPr/>
          <p:nvPr/>
        </p:nvSpPr>
        <p:spPr>
          <a:xfrm>
            <a:off x="270984" y="2625286"/>
            <a:ext cx="3904636" cy="923330"/>
          </a:xfrm>
          <a:prstGeom prst="rect">
            <a:avLst/>
          </a:prstGeom>
        </p:spPr>
        <p:txBody>
          <a:bodyPr wrap="square" lIns="91440" tIns="45720" rIns="91440" bIns="45720" anchor="t">
            <a:spAutoFit/>
          </a:bodyPr>
          <a:lstStyle/>
          <a:p>
            <a:r>
              <a:rPr lang="en-US" b="1">
                <a:solidFill>
                  <a:schemeClr val="accent1">
                    <a:lumMod val="50000"/>
                  </a:schemeClr>
                </a:solidFill>
                <a:cs typeface="Calibri"/>
              </a:rPr>
              <a:t>In the lab, users can play a fake interactive phishing lab, and show the </a:t>
            </a:r>
            <a:r>
              <a:rPr lang="en-US" b="1">
                <a:solidFill>
                  <a:schemeClr val="accent1">
                    <a:lumMod val="50000"/>
                  </a:schemeClr>
                </a:solidFill>
                <a:ea typeface="+mn-lt"/>
                <a:cs typeface="+mn-lt"/>
              </a:rPr>
              <a:t>consequences of getting phished:</a:t>
            </a:r>
            <a:endParaRPr lang="en-US" b="1">
              <a:solidFill>
                <a:schemeClr val="accent1">
                  <a:lumMod val="50000"/>
                </a:schemeClr>
              </a:solidFill>
              <a:cs typeface="Calibri"/>
            </a:endParaRPr>
          </a:p>
        </p:txBody>
      </p:sp>
      <p:pic>
        <p:nvPicPr>
          <p:cNvPr id="10" name="Picture 10" descr="A picture containing letter&#10;&#10;Description automatically generated">
            <a:extLst>
              <a:ext uri="{FF2B5EF4-FFF2-40B4-BE49-F238E27FC236}">
                <a16:creationId xmlns:a16="http://schemas.microsoft.com/office/drawing/2014/main" id="{FB8239F6-AC1A-E681-D911-8B11633C457E}"/>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15000"/>
                    </a14:imgEffect>
                  </a14:imgLayer>
                </a14:imgProps>
              </a:ext>
            </a:extLst>
          </a:blip>
          <a:srcRect l="11905" t="1492" r="13765" b="1623"/>
          <a:stretch/>
        </p:blipFill>
        <p:spPr>
          <a:xfrm rot="16200000">
            <a:off x="5845628" y="174168"/>
            <a:ext cx="4267201" cy="7424057"/>
          </a:xfrm>
        </p:spPr>
      </p:pic>
      <p:sp>
        <p:nvSpPr>
          <p:cNvPr id="12" name="標題 1">
            <a:extLst>
              <a:ext uri="{FF2B5EF4-FFF2-40B4-BE49-F238E27FC236}">
                <a16:creationId xmlns:a16="http://schemas.microsoft.com/office/drawing/2014/main" id="{7CF9491F-2C89-F1E6-BBFB-D00B4D22B578}"/>
              </a:ext>
            </a:extLst>
          </p:cNvPr>
          <p:cNvSpPr txBox="1">
            <a:spLocks/>
          </p:cNvSpPr>
          <p:nvPr/>
        </p:nvSpPr>
        <p:spPr>
          <a:xfrm>
            <a:off x="268792" y="1835895"/>
            <a:ext cx="3688844" cy="88867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rgbClr val="002060"/>
                </a:solidFill>
                <a:latin typeface="Arial Rounded MT Bold"/>
              </a:rPr>
              <a:t>Draft content</a:t>
            </a:r>
            <a:endParaRPr lang="en-US"/>
          </a:p>
        </p:txBody>
      </p:sp>
    </p:spTree>
    <p:extLst>
      <p:ext uri="{BB962C8B-B14F-4D97-AF65-F5344CB8AC3E}">
        <p14:creationId xmlns:p14="http://schemas.microsoft.com/office/powerpoint/2010/main" val="2022502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2A664E01-C0EA-440D-8576-C29138ECE22D}"/>
              </a:ext>
            </a:extLst>
          </p:cNvPr>
          <p:cNvSpPr>
            <a:spLocks noGrp="1"/>
          </p:cNvSpPr>
          <p:nvPr>
            <p:ph type="title"/>
          </p:nvPr>
        </p:nvSpPr>
        <p:spPr>
          <a:xfrm>
            <a:off x="633483" y="116277"/>
            <a:ext cx="10515600" cy="958708"/>
          </a:xfrm>
        </p:spPr>
        <p:txBody>
          <a:bodyPr>
            <a:normAutofit/>
          </a:bodyPr>
          <a:lstStyle/>
          <a:p>
            <a:pPr algn="ctr"/>
            <a:r>
              <a:rPr lang="en-US" b="1">
                <a:solidFill>
                  <a:srgbClr val="002060"/>
                </a:solidFill>
                <a:latin typeface="Arial Rounded MT Bold"/>
                <a:ea typeface="+mj-lt"/>
                <a:cs typeface="+mj-lt"/>
              </a:rPr>
              <a:t>Web page</a:t>
            </a:r>
            <a:r>
              <a:rPr lang="en-US">
                <a:solidFill>
                  <a:srgbClr val="002060"/>
                </a:solidFill>
                <a:latin typeface="Arial Rounded MT Bold"/>
              </a:rPr>
              <a:t> prototype</a:t>
            </a:r>
            <a:endParaRPr lang="en-HK">
              <a:latin typeface="Arial Rounded MT Bold"/>
              <a:cs typeface="Calibri Light"/>
            </a:endParaRPr>
          </a:p>
        </p:txBody>
      </p:sp>
      <p:sp>
        <p:nvSpPr>
          <p:cNvPr id="9" name="矩形 8">
            <a:extLst>
              <a:ext uri="{FF2B5EF4-FFF2-40B4-BE49-F238E27FC236}">
                <a16:creationId xmlns:a16="http://schemas.microsoft.com/office/drawing/2014/main" id="{78D3DB04-EE3E-4494-B930-44F5E4F7CE1F}"/>
              </a:ext>
            </a:extLst>
          </p:cNvPr>
          <p:cNvSpPr/>
          <p:nvPr/>
        </p:nvSpPr>
        <p:spPr>
          <a:xfrm>
            <a:off x="780454" y="2729499"/>
            <a:ext cx="4102981" cy="923330"/>
          </a:xfrm>
          <a:prstGeom prst="rect">
            <a:avLst/>
          </a:prstGeom>
        </p:spPr>
        <p:txBody>
          <a:bodyPr wrap="square" lIns="91440" tIns="45720" rIns="91440" bIns="45720" anchor="t">
            <a:spAutoFit/>
          </a:bodyPr>
          <a:lstStyle/>
          <a:p>
            <a:r>
              <a:rPr lang="en-US" b="1">
                <a:solidFill>
                  <a:schemeClr val="accent1">
                    <a:lumMod val="50000"/>
                  </a:schemeClr>
                </a:solidFill>
              </a:rPr>
              <a:t>When the user answered all questions, they'll be prompt to an alert box, which will then completing a survey:</a:t>
            </a:r>
            <a:endParaRPr lang="en-US" err="1">
              <a:solidFill>
                <a:schemeClr val="accent1">
                  <a:lumMod val="50000"/>
                </a:schemeClr>
              </a:solidFill>
            </a:endParaRPr>
          </a:p>
        </p:txBody>
      </p:sp>
      <p:pic>
        <p:nvPicPr>
          <p:cNvPr id="6" name="Picture 9" descr="A piece of paper with writing on it&#10;&#10;Description automatically generated">
            <a:extLst>
              <a:ext uri="{FF2B5EF4-FFF2-40B4-BE49-F238E27FC236}">
                <a16:creationId xmlns:a16="http://schemas.microsoft.com/office/drawing/2014/main" id="{E7FED97A-F04B-8F14-30A1-72DAFEC091BC}"/>
              </a:ext>
            </a:extLst>
          </p:cNvPr>
          <p:cNvPicPr>
            <a:picLocks noGrp="1" noChangeAspect="1"/>
          </p:cNvPicPr>
          <p:nvPr>
            <p:ph idx="1"/>
          </p:nvPr>
        </p:nvPicPr>
        <p:blipFill>
          <a:blip r:embed="rId2"/>
          <a:stretch>
            <a:fillRect/>
          </a:stretch>
        </p:blipFill>
        <p:spPr>
          <a:xfrm>
            <a:off x="5424455" y="1073380"/>
            <a:ext cx="4214930" cy="5656257"/>
          </a:xfrm>
        </p:spPr>
      </p:pic>
      <p:sp>
        <p:nvSpPr>
          <p:cNvPr id="11" name="標題 1">
            <a:extLst>
              <a:ext uri="{FF2B5EF4-FFF2-40B4-BE49-F238E27FC236}">
                <a16:creationId xmlns:a16="http://schemas.microsoft.com/office/drawing/2014/main" id="{0D653428-2CB9-FCC2-41A6-972220F25B87}"/>
              </a:ext>
            </a:extLst>
          </p:cNvPr>
          <p:cNvSpPr txBox="1">
            <a:spLocks/>
          </p:cNvSpPr>
          <p:nvPr/>
        </p:nvSpPr>
        <p:spPr>
          <a:xfrm>
            <a:off x="779323" y="1839130"/>
            <a:ext cx="3688844" cy="88867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rgbClr val="002060"/>
                </a:solidFill>
                <a:latin typeface="Arial Rounded MT Bold"/>
              </a:rPr>
              <a:t>Draft content</a:t>
            </a:r>
            <a:endParaRPr lang="en-US"/>
          </a:p>
        </p:txBody>
      </p:sp>
    </p:spTree>
    <p:extLst>
      <p:ext uri="{BB962C8B-B14F-4D97-AF65-F5344CB8AC3E}">
        <p14:creationId xmlns:p14="http://schemas.microsoft.com/office/powerpoint/2010/main" val="1364661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42FC93AC-D9C5-4080-98F7-339FF3B0216B}"/>
              </a:ext>
            </a:extLst>
          </p:cNvPr>
          <p:cNvSpPr txBox="1">
            <a:spLocks/>
          </p:cNvSpPr>
          <p:nvPr/>
        </p:nvSpPr>
        <p:spPr>
          <a:xfrm>
            <a:off x="109603" y="1944127"/>
            <a:ext cx="3724588" cy="840981"/>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rgbClr val="002060"/>
                </a:solidFill>
                <a:latin typeface="Arial Rounded MT Bold"/>
              </a:rPr>
              <a:t>Interface design</a:t>
            </a:r>
            <a:endParaRPr lang="en-US" err="1"/>
          </a:p>
        </p:txBody>
      </p:sp>
      <p:sp>
        <p:nvSpPr>
          <p:cNvPr id="8" name="標題 1">
            <a:extLst>
              <a:ext uri="{FF2B5EF4-FFF2-40B4-BE49-F238E27FC236}">
                <a16:creationId xmlns:a16="http://schemas.microsoft.com/office/drawing/2014/main" id="{5EF7EFDC-1E33-46F8-B897-DBE1B798157C}"/>
              </a:ext>
            </a:extLst>
          </p:cNvPr>
          <p:cNvSpPr>
            <a:spLocks noGrp="1"/>
          </p:cNvSpPr>
          <p:nvPr>
            <p:ph type="title"/>
          </p:nvPr>
        </p:nvSpPr>
        <p:spPr>
          <a:xfrm>
            <a:off x="838200" y="365126"/>
            <a:ext cx="10421203" cy="1017506"/>
          </a:xfrm>
        </p:spPr>
        <p:txBody>
          <a:bodyPr>
            <a:normAutofit/>
          </a:bodyPr>
          <a:lstStyle/>
          <a:p>
            <a:pPr algn="ctr"/>
            <a:r>
              <a:rPr lang="en-US">
                <a:solidFill>
                  <a:srgbClr val="002060"/>
                </a:solidFill>
                <a:latin typeface="Arial Rounded MT Bold"/>
                <a:ea typeface="+mj-lt"/>
                <a:cs typeface="+mj-lt"/>
              </a:rPr>
              <a:t>Web page</a:t>
            </a:r>
            <a:r>
              <a:rPr lang="en-US">
                <a:solidFill>
                  <a:srgbClr val="002060"/>
                </a:solidFill>
                <a:latin typeface="Arial Rounded MT Bold"/>
              </a:rPr>
              <a:t> prototype</a:t>
            </a:r>
            <a:endParaRPr lang="en-HK">
              <a:latin typeface="Arial Rounded MT Bold"/>
              <a:cs typeface="Calibri Light"/>
            </a:endParaRPr>
          </a:p>
        </p:txBody>
      </p:sp>
      <p:pic>
        <p:nvPicPr>
          <p:cNvPr id="2" name="Picture 3" descr="Diagram&#10;&#10;Description automatically generated">
            <a:extLst>
              <a:ext uri="{FF2B5EF4-FFF2-40B4-BE49-F238E27FC236}">
                <a16:creationId xmlns:a16="http://schemas.microsoft.com/office/drawing/2014/main" id="{780110A3-D678-F4C0-F395-D109226B27BC}"/>
              </a:ext>
            </a:extLst>
          </p:cNvPr>
          <p:cNvPicPr>
            <a:picLocks noGrp="1" noChangeAspect="1"/>
          </p:cNvPicPr>
          <p:nvPr>
            <p:ph idx="1"/>
          </p:nvPr>
        </p:nvPicPr>
        <p:blipFill>
          <a:blip r:embed="rId2"/>
          <a:stretch>
            <a:fillRect/>
          </a:stretch>
        </p:blipFill>
        <p:spPr>
          <a:xfrm rot="16200000">
            <a:off x="5525815" y="-259789"/>
            <a:ext cx="4709852" cy="8399349"/>
          </a:xfrm>
        </p:spPr>
      </p:pic>
      <p:sp>
        <p:nvSpPr>
          <p:cNvPr id="9" name="矩形 8">
            <a:extLst>
              <a:ext uri="{FF2B5EF4-FFF2-40B4-BE49-F238E27FC236}">
                <a16:creationId xmlns:a16="http://schemas.microsoft.com/office/drawing/2014/main" id="{94E1E49D-59CB-47CC-93F4-31C9C5AD3609}"/>
              </a:ext>
            </a:extLst>
          </p:cNvPr>
          <p:cNvSpPr/>
          <p:nvPr/>
        </p:nvSpPr>
        <p:spPr>
          <a:xfrm>
            <a:off x="111585" y="2778820"/>
            <a:ext cx="3740588" cy="923330"/>
          </a:xfrm>
          <a:prstGeom prst="rect">
            <a:avLst/>
          </a:prstGeom>
        </p:spPr>
        <p:txBody>
          <a:bodyPr wrap="square" lIns="91440" tIns="45720" rIns="91440" bIns="45720" anchor="t">
            <a:spAutoFit/>
          </a:bodyPr>
          <a:lstStyle/>
          <a:p>
            <a:r>
              <a:rPr lang="en-US" b="1">
                <a:solidFill>
                  <a:schemeClr val="accent1">
                    <a:lumMod val="50000"/>
                  </a:schemeClr>
                </a:solidFill>
              </a:rPr>
              <a:t>The "About us" page shows the project aim, expected outcome, and source code of the website.</a:t>
            </a:r>
            <a:endParaRPr lang="en-US">
              <a:solidFill>
                <a:schemeClr val="accent1">
                  <a:lumMod val="50000"/>
                </a:schemeClr>
              </a:solidFill>
            </a:endParaRPr>
          </a:p>
        </p:txBody>
      </p:sp>
    </p:spTree>
    <p:extLst>
      <p:ext uri="{BB962C8B-B14F-4D97-AF65-F5344CB8AC3E}">
        <p14:creationId xmlns:p14="http://schemas.microsoft.com/office/powerpoint/2010/main" val="1602649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2DCEC8-5EF3-4852-8092-DA3F4A6B53C4}"/>
              </a:ext>
            </a:extLst>
          </p:cNvPr>
          <p:cNvSpPr>
            <a:spLocks noGrp="1"/>
          </p:cNvSpPr>
          <p:nvPr>
            <p:ph type="title"/>
          </p:nvPr>
        </p:nvSpPr>
        <p:spPr>
          <a:xfrm>
            <a:off x="933165" y="120231"/>
            <a:ext cx="10325669" cy="898465"/>
          </a:xfrm>
        </p:spPr>
        <p:txBody>
          <a:bodyPr/>
          <a:lstStyle/>
          <a:p>
            <a:pPr algn="ctr"/>
            <a:r>
              <a:rPr lang="en-US" b="1">
                <a:solidFill>
                  <a:srgbClr val="002060"/>
                </a:solidFill>
                <a:latin typeface="Arial Rounded MT Bold"/>
                <a:ea typeface="+mj-lt"/>
                <a:cs typeface="+mj-lt"/>
              </a:rPr>
              <a:t>Web page</a:t>
            </a:r>
            <a:r>
              <a:rPr lang="en-US">
                <a:solidFill>
                  <a:srgbClr val="002060"/>
                </a:solidFill>
                <a:latin typeface="Arial Rounded MT Bold"/>
              </a:rPr>
              <a:t> prototype</a:t>
            </a:r>
            <a:endParaRPr lang="en-HK">
              <a:latin typeface="Arial Rounded MT Bold"/>
              <a:cs typeface="Calibri Light"/>
            </a:endParaRPr>
          </a:p>
        </p:txBody>
      </p:sp>
      <p:sp>
        <p:nvSpPr>
          <p:cNvPr id="6" name="標題 1">
            <a:extLst>
              <a:ext uri="{FF2B5EF4-FFF2-40B4-BE49-F238E27FC236}">
                <a16:creationId xmlns:a16="http://schemas.microsoft.com/office/drawing/2014/main" id="{05D9929B-20EC-475C-B69F-50D8E4D21795}"/>
              </a:ext>
            </a:extLst>
          </p:cNvPr>
          <p:cNvSpPr txBox="1">
            <a:spLocks/>
          </p:cNvSpPr>
          <p:nvPr/>
        </p:nvSpPr>
        <p:spPr>
          <a:xfrm>
            <a:off x="-13010" y="2061875"/>
            <a:ext cx="3406938" cy="756279"/>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rgbClr val="002060"/>
                </a:solidFill>
                <a:latin typeface="Arial Rounded MT Bold"/>
              </a:rPr>
              <a:t>Interface design</a:t>
            </a:r>
            <a:endParaRPr lang="en-US"/>
          </a:p>
        </p:txBody>
      </p:sp>
      <p:sp>
        <p:nvSpPr>
          <p:cNvPr id="8" name="矩形 7">
            <a:extLst>
              <a:ext uri="{FF2B5EF4-FFF2-40B4-BE49-F238E27FC236}">
                <a16:creationId xmlns:a16="http://schemas.microsoft.com/office/drawing/2014/main" id="{03D4C6E2-42E6-47AA-9371-73A1BAAB7232}"/>
              </a:ext>
            </a:extLst>
          </p:cNvPr>
          <p:cNvSpPr/>
          <p:nvPr/>
        </p:nvSpPr>
        <p:spPr>
          <a:xfrm>
            <a:off x="77404" y="2683061"/>
            <a:ext cx="3229430" cy="923330"/>
          </a:xfrm>
          <a:prstGeom prst="rect">
            <a:avLst/>
          </a:prstGeom>
        </p:spPr>
        <p:txBody>
          <a:bodyPr wrap="square" lIns="91440" tIns="45720" rIns="91440" bIns="45720" anchor="t">
            <a:spAutoFit/>
          </a:bodyPr>
          <a:lstStyle/>
          <a:p>
            <a:r>
              <a:rPr lang="en-US" b="1">
                <a:solidFill>
                  <a:schemeClr val="accent1">
                    <a:lumMod val="50000"/>
                  </a:schemeClr>
                </a:solidFill>
              </a:rPr>
              <a:t>The "Contact us" page will show how visitors can reach out to us.</a:t>
            </a:r>
            <a:endParaRPr lang="en-US">
              <a:solidFill>
                <a:schemeClr val="accent1">
                  <a:lumMod val="50000"/>
                </a:schemeClr>
              </a:solidFill>
            </a:endParaRPr>
          </a:p>
        </p:txBody>
      </p:sp>
      <p:pic>
        <p:nvPicPr>
          <p:cNvPr id="7" name="Picture 10" descr="Diagram, schematic&#10;&#10;Description automatically generated">
            <a:extLst>
              <a:ext uri="{FF2B5EF4-FFF2-40B4-BE49-F238E27FC236}">
                <a16:creationId xmlns:a16="http://schemas.microsoft.com/office/drawing/2014/main" id="{8B414553-8CF3-D56F-682B-68171691C572}"/>
              </a:ext>
            </a:extLst>
          </p:cNvPr>
          <p:cNvPicPr>
            <a:picLocks noGrp="1" noChangeAspect="1"/>
          </p:cNvPicPr>
          <p:nvPr>
            <p:ph idx="1"/>
          </p:nvPr>
        </p:nvPicPr>
        <p:blipFill>
          <a:blip r:embed="rId2"/>
          <a:stretch>
            <a:fillRect/>
          </a:stretch>
        </p:blipFill>
        <p:spPr>
          <a:xfrm rot="-5400000">
            <a:off x="5216901" y="-466422"/>
            <a:ext cx="4878770" cy="8681433"/>
          </a:xfrm>
        </p:spPr>
      </p:pic>
    </p:spTree>
    <p:extLst>
      <p:ext uri="{BB962C8B-B14F-4D97-AF65-F5344CB8AC3E}">
        <p14:creationId xmlns:p14="http://schemas.microsoft.com/office/powerpoint/2010/main" val="4006647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close up of text on a white background&#10;&#10;Description automatically generated">
            <a:extLst>
              <a:ext uri="{FF2B5EF4-FFF2-40B4-BE49-F238E27FC236}">
                <a16:creationId xmlns:a16="http://schemas.microsoft.com/office/drawing/2014/main" id="{A316AE1D-494B-423D-9ECF-DAA34AF76BB3}"/>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3200903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HK"/>
              <a:t>Team Role of each member</a:t>
            </a:r>
            <a:endParaRPr lang="zh-HK" altLang="en-US"/>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769966824"/>
              </p:ext>
            </p:extLst>
          </p:nvPr>
        </p:nvGraphicFramePr>
        <p:xfrm>
          <a:off x="838200" y="1825625"/>
          <a:ext cx="10515600" cy="2595880"/>
        </p:xfrm>
        <a:graphic>
          <a:graphicData uri="http://schemas.openxmlformats.org/drawingml/2006/table">
            <a:tbl>
              <a:tblPr firstRow="1" bandRow="1">
                <a:tableStyleId>{5C22544A-7EE6-4342-B048-85BDC9FD1C3A}</a:tableStyleId>
              </a:tblPr>
              <a:tblGrid>
                <a:gridCol w="2444496">
                  <a:extLst>
                    <a:ext uri="{9D8B030D-6E8A-4147-A177-3AD203B41FA5}">
                      <a16:colId xmlns:a16="http://schemas.microsoft.com/office/drawing/2014/main" val="1293356320"/>
                    </a:ext>
                  </a:extLst>
                </a:gridCol>
                <a:gridCol w="1920240">
                  <a:extLst>
                    <a:ext uri="{9D8B030D-6E8A-4147-A177-3AD203B41FA5}">
                      <a16:colId xmlns:a16="http://schemas.microsoft.com/office/drawing/2014/main" val="3443217203"/>
                    </a:ext>
                  </a:extLst>
                </a:gridCol>
                <a:gridCol w="6150864">
                  <a:extLst>
                    <a:ext uri="{9D8B030D-6E8A-4147-A177-3AD203B41FA5}">
                      <a16:colId xmlns:a16="http://schemas.microsoft.com/office/drawing/2014/main" val="4084763927"/>
                    </a:ext>
                  </a:extLst>
                </a:gridCol>
              </a:tblGrid>
              <a:tr h="370840">
                <a:tc>
                  <a:txBody>
                    <a:bodyPr/>
                    <a:lstStyle/>
                    <a:p>
                      <a:r>
                        <a:rPr lang="en-GB" altLang="zh-HK">
                          <a:latin typeface="+mn-lt"/>
                        </a:rPr>
                        <a:t>Teammate Name</a:t>
                      </a:r>
                      <a:endParaRPr lang="zh-HK" altLang="en-US">
                        <a:latin typeface="+mn-lt"/>
                      </a:endParaRPr>
                    </a:p>
                  </a:txBody>
                  <a:tcPr/>
                </a:tc>
                <a:tc>
                  <a:txBody>
                    <a:bodyPr/>
                    <a:lstStyle/>
                    <a:p>
                      <a:r>
                        <a:rPr lang="en-GB" altLang="zh-HK">
                          <a:latin typeface="+mn-lt"/>
                        </a:rPr>
                        <a:t>Team Role</a:t>
                      </a:r>
                      <a:endParaRPr lang="zh-HK" altLang="en-US">
                        <a:latin typeface="+mn-lt"/>
                      </a:endParaRPr>
                    </a:p>
                  </a:txBody>
                  <a:tcPr/>
                </a:tc>
                <a:tc>
                  <a:txBody>
                    <a:bodyPr/>
                    <a:lstStyle/>
                    <a:p>
                      <a:r>
                        <a:rPr lang="en-GB" altLang="zh-HK">
                          <a:latin typeface="+mn-lt"/>
                        </a:rPr>
                        <a:t>Task he/she in charge</a:t>
                      </a:r>
                      <a:endParaRPr lang="zh-HK" altLang="en-US">
                        <a:latin typeface="+mn-lt"/>
                      </a:endParaRPr>
                    </a:p>
                  </a:txBody>
                  <a:tcPr/>
                </a:tc>
                <a:extLst>
                  <a:ext uri="{0D108BD9-81ED-4DB2-BD59-A6C34878D82A}">
                    <a16:rowId xmlns:a16="http://schemas.microsoft.com/office/drawing/2014/main" val="3572963408"/>
                  </a:ext>
                </a:extLst>
              </a:tr>
              <a:tr h="370840">
                <a:tc>
                  <a:txBody>
                    <a:bodyPr/>
                    <a:lstStyle/>
                    <a:p>
                      <a:pPr lvl="0">
                        <a:buNone/>
                      </a:pPr>
                      <a:r>
                        <a:rPr lang="zh-HK" altLang="en-US">
                          <a:latin typeface="+mn-lt"/>
                          <a:ea typeface="PMingLiU"/>
                        </a:rPr>
                        <a:t>Tang Cheuk Hei</a:t>
                      </a:r>
                      <a:endParaRPr lang="en-US" altLang="zh-HK">
                        <a:latin typeface="+mn-lt"/>
                        <a:ea typeface="PMingLiU"/>
                      </a:endParaRPr>
                    </a:p>
                  </a:txBody>
                  <a:tcPr/>
                </a:tc>
                <a:tc>
                  <a:txBody>
                    <a:bodyPr/>
                    <a:lstStyle/>
                    <a:p>
                      <a:pPr lvl="0">
                        <a:buNone/>
                      </a:pPr>
                      <a:r>
                        <a:rPr lang="en-US" altLang="zh-HK" sz="1800" b="0" i="0" u="none" strike="noStrike" noProof="0">
                          <a:latin typeface="+mn-lt"/>
                          <a:ea typeface="新細明體"/>
                        </a:rPr>
                        <a:t>L</a:t>
                      </a:r>
                      <a:r>
                        <a:rPr lang="zh-HK" sz="1800" b="0" i="0" u="none" strike="noStrike" noProof="0">
                          <a:latin typeface="+mn-lt"/>
                          <a:ea typeface="PMingLiU"/>
                        </a:rPr>
                        <a:t>e</a:t>
                      </a:r>
                      <a:r>
                        <a:rPr lang="en-US" altLang="zh-HK" sz="1800" b="0" i="0" u="none" strike="noStrike" noProof="0">
                          <a:latin typeface="+mn-lt"/>
                          <a:ea typeface="新細明體"/>
                        </a:rPr>
                        <a:t>a</a:t>
                      </a:r>
                      <a:r>
                        <a:rPr lang="zh-HK" sz="1800" b="0" i="0" u="none" strike="noStrike" noProof="0">
                          <a:latin typeface="+mn-lt"/>
                          <a:ea typeface="PMingLiU"/>
                        </a:rPr>
                        <a:t>de</a:t>
                      </a:r>
                      <a:r>
                        <a:rPr lang="en-US" altLang="zh-HK" sz="1800" b="0" i="0" u="none" strike="noStrike" noProof="0">
                          <a:latin typeface="+mn-lt"/>
                          <a:ea typeface="新細明體"/>
                        </a:rPr>
                        <a:t>r </a:t>
                      </a:r>
                      <a:endParaRPr lang="zh-HK" altLang="en-US" sz="1800" b="0" i="0" u="none" strike="noStrike" noProof="0">
                        <a:latin typeface="+mn-lt"/>
                        <a:ea typeface="PMingLiU"/>
                      </a:endParaRPr>
                    </a:p>
                  </a:txBody>
                  <a:tcPr/>
                </a:tc>
                <a:tc>
                  <a:txBody>
                    <a:bodyPr/>
                    <a:lstStyle/>
                    <a:p>
                      <a:pPr lvl="0">
                        <a:buNone/>
                      </a:pPr>
                      <a:r>
                        <a:rPr lang="zh-HK" sz="1800" b="0" i="0" u="none" strike="noStrike" noProof="0">
                          <a:latin typeface="+mn-lt"/>
                          <a:ea typeface="PMingLiU"/>
                        </a:rPr>
                        <a:t>Website design &amp; implementation</a:t>
                      </a:r>
                      <a:endParaRPr lang="en-US" altLang="zh-HK">
                        <a:latin typeface="+mn-lt"/>
                        <a:ea typeface="PMingLiU"/>
                      </a:endParaRPr>
                    </a:p>
                  </a:txBody>
                  <a:tcPr/>
                </a:tc>
                <a:extLst>
                  <a:ext uri="{0D108BD9-81ED-4DB2-BD59-A6C34878D82A}">
                    <a16:rowId xmlns:a16="http://schemas.microsoft.com/office/drawing/2014/main" val="267281651"/>
                  </a:ext>
                </a:extLst>
              </a:tr>
              <a:tr h="370840">
                <a:tc>
                  <a:txBody>
                    <a:bodyPr/>
                    <a:lstStyle/>
                    <a:p>
                      <a:r>
                        <a:rPr lang="zh-HK" altLang="en-US">
                          <a:latin typeface="+mn-lt"/>
                          <a:ea typeface="PMingLiU"/>
                        </a:rPr>
                        <a:t>Dong  Siu Him</a:t>
                      </a:r>
                    </a:p>
                  </a:txBody>
                  <a:tcPr/>
                </a:tc>
                <a:tc>
                  <a:txBody>
                    <a:bodyPr/>
                    <a:lstStyle/>
                    <a:p>
                      <a:r>
                        <a:rPr lang="zh-HK" altLang="en-US">
                          <a:latin typeface="+mn-lt"/>
                          <a:ea typeface="PMingLiU"/>
                        </a:rPr>
                        <a:t>Teammate</a:t>
                      </a:r>
                    </a:p>
                  </a:txBody>
                  <a:tcPr/>
                </a:tc>
                <a:tc>
                  <a:txBody>
                    <a:bodyPr/>
                    <a:lstStyle/>
                    <a:p>
                      <a:pPr lvl="0">
                        <a:buNone/>
                      </a:pPr>
                      <a:r>
                        <a:rPr lang="en-US" altLang="zh-HK" sz="1800" b="0" i="0" u="none" strike="noStrike" noProof="0">
                          <a:latin typeface="+mn-lt"/>
                          <a:ea typeface="新細明體"/>
                        </a:rPr>
                        <a:t>Goo</a:t>
                      </a:r>
                      <a:r>
                        <a:rPr lang="zh-HK" sz="1800" b="0" i="0" u="none" strike="noStrike" noProof="0">
                          <a:latin typeface="+mn-lt"/>
                          <a:ea typeface="PMingLiU"/>
                        </a:rPr>
                        <a:t>gle </a:t>
                      </a:r>
                      <a:r>
                        <a:rPr lang="zh-HK" altLang="en-US" sz="1800" b="0" i="0" u="none" strike="noStrike" noProof="0">
                          <a:latin typeface="+mn-lt"/>
                          <a:ea typeface="PMingLiU"/>
                        </a:rPr>
                        <a:t> </a:t>
                      </a:r>
                      <a:r>
                        <a:rPr lang="zh-HK" sz="1800" b="0" i="0" u="none" strike="noStrike" noProof="0">
                          <a:latin typeface="+mn-lt"/>
                          <a:ea typeface="PMingLiU"/>
                        </a:rPr>
                        <a:t> </a:t>
                      </a:r>
                      <a:r>
                        <a:rPr lang="zh-HK" altLang="en-US" sz="1800" b="0" i="0" u="none" strike="noStrike" noProof="0">
                          <a:latin typeface="+mn-lt"/>
                          <a:ea typeface="PMingLiU"/>
                        </a:rPr>
                        <a:t> </a:t>
                      </a:r>
                      <a:r>
                        <a:rPr lang="en-US" altLang="zh-HK" sz="1800" b="0" i="0" u="none" strike="noStrike" noProof="0">
                          <a:latin typeface="+mn-lt"/>
                          <a:ea typeface="新細明體"/>
                        </a:rPr>
                        <a:t>for</a:t>
                      </a:r>
                      <a:r>
                        <a:rPr lang="zh-HK" sz="1800" b="0" i="0" u="none" strike="noStrike" noProof="0">
                          <a:latin typeface="+mn-lt"/>
                          <a:ea typeface="PMingLiU"/>
                        </a:rPr>
                        <a:t>m</a:t>
                      </a:r>
                      <a:r>
                        <a:rPr lang="zh-HK" altLang="en-US" sz="1800" b="0" i="0" u="none" strike="noStrike" noProof="0">
                          <a:latin typeface="+mn-lt"/>
                          <a:ea typeface="PMingLiU"/>
                        </a:rPr>
                        <a:t> </a:t>
                      </a:r>
                      <a:r>
                        <a:rPr lang="en-US" altLang="zh-HK" sz="1800" b="0" i="0" u="none" strike="noStrike" noProof="0">
                          <a:latin typeface="+mn-lt"/>
                          <a:ea typeface="新細明體"/>
                        </a:rPr>
                        <a:t>&amp; </a:t>
                      </a:r>
                      <a:r>
                        <a:rPr lang="zh-HK" altLang="en-US" sz="1800" b="0" i="0" u="none" strike="noStrike" noProof="0">
                          <a:latin typeface="+mn-lt"/>
                          <a:ea typeface="PMingLiU"/>
                        </a:rPr>
                        <a:t>PowerPoint</a:t>
                      </a:r>
                      <a:endParaRPr lang="en-US" altLang="zh-HK" sz="1800" b="0" i="0" u="none" strike="noStrike" noProof="0">
                        <a:latin typeface="+mn-lt"/>
                        <a:ea typeface="PMingLiU"/>
                      </a:endParaRPr>
                    </a:p>
                  </a:txBody>
                  <a:tcPr/>
                </a:tc>
                <a:extLst>
                  <a:ext uri="{0D108BD9-81ED-4DB2-BD59-A6C34878D82A}">
                    <a16:rowId xmlns:a16="http://schemas.microsoft.com/office/drawing/2014/main" val="3921603769"/>
                  </a:ext>
                </a:extLst>
              </a:tr>
              <a:tr h="370840">
                <a:tc>
                  <a:txBody>
                    <a:bodyPr/>
                    <a:lstStyle/>
                    <a:p>
                      <a:pPr lvl="0" algn="l">
                        <a:lnSpc>
                          <a:spcPct val="100000"/>
                        </a:lnSpc>
                        <a:spcBef>
                          <a:spcPts val="0"/>
                        </a:spcBef>
                        <a:spcAft>
                          <a:spcPts val="0"/>
                        </a:spcAft>
                        <a:buNone/>
                      </a:pPr>
                      <a:r>
                        <a:rPr lang="zh-HK" sz="1800" b="0" i="0" u="none" strike="noStrike" noProof="0">
                          <a:latin typeface="+mn-lt"/>
                          <a:ea typeface="PMingLiU"/>
                        </a:rPr>
                        <a:t>Ng </a:t>
                      </a:r>
                      <a:r>
                        <a:rPr lang="en-US" altLang="zh-HK" sz="1800" b="0" i="0" u="none" strike="noStrike" noProof="0">
                          <a:latin typeface="+mn-lt"/>
                          <a:ea typeface="PMingLiU"/>
                        </a:rPr>
                        <a:t>W</a:t>
                      </a:r>
                      <a:r>
                        <a:rPr lang="zh-HK" sz="1800" b="0" i="0" u="none" strike="noStrike" noProof="0">
                          <a:latin typeface="+mn-lt"/>
                          <a:ea typeface="PMingLiU"/>
                        </a:rPr>
                        <a:t>ing Yin</a:t>
                      </a:r>
                      <a:endParaRPr lang="en-US" altLang="zh-HK">
                        <a:latin typeface="+mn-lt"/>
                        <a:ea typeface="PMingLiU"/>
                      </a:endParaRPr>
                    </a:p>
                  </a:txBody>
                  <a:tcPr/>
                </a:tc>
                <a:tc>
                  <a:txBody>
                    <a:bodyPr/>
                    <a:lstStyle/>
                    <a:p>
                      <a:pPr lvl="0">
                        <a:buNone/>
                      </a:pPr>
                      <a:r>
                        <a:rPr lang="en-US" altLang="zh-HK" sz="1800" b="0" i="0" u="none" strike="noStrike" noProof="0">
                          <a:latin typeface="+mn-lt"/>
                        </a:rPr>
                        <a:t>T</a:t>
                      </a:r>
                      <a:r>
                        <a:rPr lang="zh-HK" sz="1800" b="0" i="0" u="none" strike="noStrike" noProof="0">
                          <a:latin typeface="+mn-lt"/>
                          <a:ea typeface="PMingLiU"/>
                        </a:rPr>
                        <a:t>eam</a:t>
                      </a:r>
                      <a:r>
                        <a:rPr lang="en-US" altLang="zh-HK" sz="1800" b="0" i="0" u="none" strike="noStrike" noProof="0">
                          <a:latin typeface="+mn-lt"/>
                        </a:rPr>
                        <a:t>m</a:t>
                      </a:r>
                      <a:r>
                        <a:rPr lang="zh-HK" sz="1800" b="0" i="0" u="none" strike="noStrike" noProof="0">
                          <a:latin typeface="+mn-lt"/>
                          <a:ea typeface="PMingLiU"/>
                        </a:rPr>
                        <a:t>ate</a:t>
                      </a:r>
                      <a:endParaRPr lang="en-US" altLang="zh-HK">
                        <a:latin typeface="+mn-lt"/>
                        <a:ea typeface="PMingLiU"/>
                      </a:endParaRPr>
                    </a:p>
                  </a:txBody>
                  <a:tcPr/>
                </a:tc>
                <a:tc>
                  <a:txBody>
                    <a:bodyPr/>
                    <a:lstStyle/>
                    <a:p>
                      <a:pPr lvl="0">
                        <a:buNone/>
                      </a:pPr>
                      <a:r>
                        <a:rPr lang="en-US" altLang="zh-HK" sz="1800" b="0" i="0" u="none" strike="noStrike" noProof="0">
                          <a:latin typeface="+mn-lt"/>
                          <a:ea typeface="新細明體"/>
                        </a:rPr>
                        <a:t>Goo</a:t>
                      </a:r>
                      <a:r>
                        <a:rPr lang="zh-HK" sz="1800" b="0" i="0" u="none" strike="noStrike" noProof="0">
                          <a:latin typeface="+mn-lt"/>
                          <a:ea typeface="PMingLiU"/>
                        </a:rPr>
                        <a:t>gle </a:t>
                      </a:r>
                      <a:r>
                        <a:rPr lang="en-US" altLang="zh-HK" sz="1800" b="0" i="0" u="none" strike="noStrike" noProof="0">
                          <a:latin typeface="+mn-lt"/>
                          <a:ea typeface="新細明體"/>
                        </a:rPr>
                        <a:t>for</a:t>
                      </a:r>
                      <a:r>
                        <a:rPr lang="zh-HK" sz="1800" b="0" i="0" u="none" strike="noStrike" noProof="0">
                          <a:latin typeface="+mn-lt"/>
                          <a:ea typeface="PMingLiU"/>
                        </a:rPr>
                        <a:t>m </a:t>
                      </a:r>
                      <a:r>
                        <a:rPr lang="en-US" altLang="zh-HK" sz="1800" b="0" i="0" u="none" strike="noStrike" noProof="0">
                          <a:latin typeface="+mn-lt"/>
                          <a:ea typeface="新細明體"/>
                        </a:rPr>
                        <a:t>&amp;</a:t>
                      </a:r>
                      <a:r>
                        <a:rPr lang="zh-HK" sz="1800" b="0" i="0" u="none" strike="noStrike" noProof="0">
                          <a:latin typeface="+mn-lt"/>
                          <a:ea typeface="PMingLiU"/>
                        </a:rPr>
                        <a:t> </a:t>
                      </a:r>
                      <a:r>
                        <a:rPr lang="en-US" altLang="zh-HK" sz="1800" b="0" i="0" u="none" strike="noStrike" noProof="0">
                          <a:latin typeface="+mn-lt"/>
                          <a:ea typeface="PMingLiU"/>
                        </a:rPr>
                        <a:t>PowerPoint</a:t>
                      </a:r>
                      <a:endParaRPr lang="en-US" altLang="zh-HK" sz="1800" b="0" i="0" u="none" strike="noStrike" noProof="0">
                        <a:latin typeface="+mn-lt"/>
                        <a:ea typeface="新細明體"/>
                      </a:endParaRPr>
                    </a:p>
                  </a:txBody>
                  <a:tcPr/>
                </a:tc>
                <a:extLst>
                  <a:ext uri="{0D108BD9-81ED-4DB2-BD59-A6C34878D82A}">
                    <a16:rowId xmlns:a16="http://schemas.microsoft.com/office/drawing/2014/main" val="1777956380"/>
                  </a:ext>
                </a:extLst>
              </a:tr>
              <a:tr h="370840">
                <a:tc>
                  <a:txBody>
                    <a:bodyPr/>
                    <a:lstStyle/>
                    <a:p>
                      <a:pPr lvl="0" algn="l">
                        <a:lnSpc>
                          <a:spcPct val="100000"/>
                        </a:lnSpc>
                        <a:spcBef>
                          <a:spcPts val="0"/>
                        </a:spcBef>
                        <a:spcAft>
                          <a:spcPts val="0"/>
                        </a:spcAft>
                        <a:buNone/>
                      </a:pPr>
                      <a:r>
                        <a:rPr lang="zh-HK" sz="1800" b="0" i="0" u="none" strike="noStrike" noProof="0">
                          <a:latin typeface="+mn-lt"/>
                          <a:ea typeface="PMingLiU"/>
                        </a:rPr>
                        <a:t>Ko Chun Kit</a:t>
                      </a:r>
                      <a:endParaRPr lang="en-US" altLang="zh-HK">
                        <a:latin typeface="+mn-lt"/>
                        <a:ea typeface="PMingLiU"/>
                      </a:endParaRPr>
                    </a:p>
                  </a:txBody>
                  <a:tcPr/>
                </a:tc>
                <a:tc>
                  <a:txBody>
                    <a:bodyPr/>
                    <a:lstStyle/>
                    <a:p>
                      <a:pPr lvl="0">
                        <a:buNone/>
                      </a:pPr>
                      <a:r>
                        <a:rPr lang="en-US" altLang="zh-HK" sz="1800" b="0" i="0" u="none" strike="noStrike" noProof="0">
                          <a:latin typeface="+mn-lt"/>
                        </a:rPr>
                        <a:t>T</a:t>
                      </a:r>
                      <a:r>
                        <a:rPr lang="zh-HK" sz="1800" b="0" i="0" u="none" strike="noStrike" noProof="0">
                          <a:latin typeface="+mn-lt"/>
                          <a:ea typeface="PMingLiU"/>
                        </a:rPr>
                        <a:t>eam</a:t>
                      </a:r>
                      <a:r>
                        <a:rPr lang="en-US" altLang="zh-HK" sz="1800" b="0" i="0" u="none" strike="noStrike" noProof="0">
                          <a:latin typeface="+mn-lt"/>
                        </a:rPr>
                        <a:t>m</a:t>
                      </a:r>
                      <a:r>
                        <a:rPr lang="zh-HK" sz="1800" b="0" i="0" u="none" strike="noStrike" noProof="0">
                          <a:latin typeface="+mn-lt"/>
                          <a:ea typeface="PMingLiU"/>
                        </a:rPr>
                        <a:t>ate</a:t>
                      </a:r>
                      <a:endParaRPr lang="en-US" altLang="zh-HK">
                        <a:latin typeface="+mn-lt"/>
                        <a:ea typeface="PMingLiU"/>
                      </a:endParaRPr>
                    </a:p>
                  </a:txBody>
                  <a:tcPr/>
                </a:tc>
                <a:tc>
                  <a:txBody>
                    <a:bodyPr/>
                    <a:lstStyle/>
                    <a:p>
                      <a:pPr lvl="0">
                        <a:buNone/>
                      </a:pPr>
                      <a:r>
                        <a:rPr lang="zh-HK" sz="1800" b="0" i="0" u="none" strike="noStrike" noProof="0">
                          <a:latin typeface="+mn-lt"/>
                          <a:ea typeface="PMingLiU"/>
                        </a:rPr>
                        <a:t>Google form &amp; </a:t>
                      </a:r>
                      <a:r>
                        <a:rPr lang="en-US" altLang="zh-HK" sz="1800" b="0" i="0" u="none" strike="noStrike" noProof="0">
                          <a:latin typeface="+mn-lt"/>
                          <a:ea typeface="新細明體"/>
                        </a:rPr>
                        <a:t>P</a:t>
                      </a:r>
                      <a:r>
                        <a:rPr lang="zh-HK" sz="1800" b="0" i="0" u="none" strike="noStrike" noProof="0">
                          <a:latin typeface="+mn-lt"/>
                          <a:ea typeface="PMingLiU"/>
                        </a:rPr>
                        <a:t>ower</a:t>
                      </a:r>
                      <a:r>
                        <a:rPr lang="en-US" altLang="zh-HK" sz="1800" b="0" i="0" u="none" strike="noStrike" noProof="0">
                          <a:latin typeface="+mn-lt"/>
                          <a:ea typeface="新細明體"/>
                        </a:rPr>
                        <a:t>P</a:t>
                      </a:r>
                      <a:r>
                        <a:rPr lang="zh-HK" sz="1800" b="0" i="0" u="none" strike="noStrike" noProof="0">
                          <a:latin typeface="+mn-lt"/>
                          <a:ea typeface="PMingLiU"/>
                        </a:rPr>
                        <a:t>o</a:t>
                      </a:r>
                      <a:r>
                        <a:rPr lang="en-US" altLang="zh-HK" sz="1800" b="0" i="0" u="none" strike="noStrike" noProof="0">
                          <a:latin typeface="+mn-lt"/>
                          <a:ea typeface="新細明體"/>
                        </a:rPr>
                        <a:t>i</a:t>
                      </a:r>
                      <a:r>
                        <a:rPr lang="zh-HK" sz="1800" b="0" i="0" u="none" strike="noStrike" noProof="0">
                          <a:latin typeface="+mn-lt"/>
                          <a:ea typeface="PMingLiU"/>
                        </a:rPr>
                        <a:t>nt</a:t>
                      </a:r>
                      <a:endParaRPr lang="en-US" altLang="zh-HK">
                        <a:latin typeface="+mn-lt"/>
                        <a:ea typeface="PMingLiU"/>
                      </a:endParaRPr>
                    </a:p>
                  </a:txBody>
                  <a:tcPr/>
                </a:tc>
                <a:extLst>
                  <a:ext uri="{0D108BD9-81ED-4DB2-BD59-A6C34878D82A}">
                    <a16:rowId xmlns:a16="http://schemas.microsoft.com/office/drawing/2014/main" val="3091919623"/>
                  </a:ext>
                </a:extLst>
              </a:tr>
              <a:tr h="370840">
                <a:tc>
                  <a:txBody>
                    <a:bodyPr/>
                    <a:lstStyle/>
                    <a:p>
                      <a:pPr lvl="0" algn="l">
                        <a:lnSpc>
                          <a:spcPct val="100000"/>
                        </a:lnSpc>
                        <a:spcBef>
                          <a:spcPts val="0"/>
                        </a:spcBef>
                        <a:spcAft>
                          <a:spcPts val="0"/>
                        </a:spcAft>
                        <a:buNone/>
                      </a:pPr>
                      <a:r>
                        <a:rPr lang="zh-HK" sz="1800" b="0" i="0" u="none" strike="noStrike" noProof="0">
                          <a:latin typeface="+mn-lt"/>
                          <a:ea typeface="PMingLiU"/>
                        </a:rPr>
                        <a:t>Hung Yat Shan</a:t>
                      </a:r>
                      <a:endParaRPr lang="en-US" altLang="zh-HK">
                        <a:latin typeface="+mn-lt"/>
                        <a:ea typeface="PMingLiU"/>
                      </a:endParaRPr>
                    </a:p>
                  </a:txBody>
                  <a:tcPr/>
                </a:tc>
                <a:tc>
                  <a:txBody>
                    <a:bodyPr/>
                    <a:lstStyle/>
                    <a:p>
                      <a:pPr lvl="0">
                        <a:buNone/>
                      </a:pPr>
                      <a:r>
                        <a:rPr lang="en-US" altLang="zh-HK" sz="1800" b="0" i="0" u="none" strike="noStrike" noProof="0">
                          <a:latin typeface="+mn-lt"/>
                        </a:rPr>
                        <a:t>T</a:t>
                      </a:r>
                      <a:r>
                        <a:rPr lang="zh-HK" sz="1800" b="0" i="0" u="none" strike="noStrike" noProof="0">
                          <a:latin typeface="+mn-lt"/>
                          <a:ea typeface="PMingLiU"/>
                        </a:rPr>
                        <a:t>eam</a:t>
                      </a:r>
                      <a:r>
                        <a:rPr lang="en-US" altLang="zh-HK" sz="1800" b="0" i="0" u="none" strike="noStrike" noProof="0">
                          <a:latin typeface="+mn-lt"/>
                        </a:rPr>
                        <a:t>m</a:t>
                      </a:r>
                      <a:r>
                        <a:rPr lang="zh-HK" sz="1800" b="0" i="0" u="none" strike="noStrike" noProof="0">
                          <a:latin typeface="+mn-lt"/>
                          <a:ea typeface="PMingLiU"/>
                        </a:rPr>
                        <a:t>ate</a:t>
                      </a:r>
                      <a:endParaRPr lang="en-US" altLang="zh-HK">
                        <a:latin typeface="+mn-lt"/>
                        <a:ea typeface="PMingLiU"/>
                      </a:endParaRPr>
                    </a:p>
                  </a:txBody>
                  <a:tcPr/>
                </a:tc>
                <a:tc>
                  <a:txBody>
                    <a:bodyPr/>
                    <a:lstStyle/>
                    <a:p>
                      <a:r>
                        <a:rPr lang="zh-HK" altLang="en-US">
                          <a:latin typeface="+mn-lt"/>
                          <a:ea typeface="PMingLiU"/>
                        </a:rPr>
                        <a:t>Google form &amp; PowerPoint</a:t>
                      </a:r>
                    </a:p>
                  </a:txBody>
                  <a:tcPr/>
                </a:tc>
                <a:extLst>
                  <a:ext uri="{0D108BD9-81ED-4DB2-BD59-A6C34878D82A}">
                    <a16:rowId xmlns:a16="http://schemas.microsoft.com/office/drawing/2014/main" val="1339880728"/>
                  </a:ext>
                </a:extLst>
              </a:tr>
              <a:tr h="370840">
                <a:tc>
                  <a:txBody>
                    <a:bodyPr/>
                    <a:lstStyle/>
                    <a:p>
                      <a:pPr lvl="0" algn="l">
                        <a:lnSpc>
                          <a:spcPct val="100000"/>
                        </a:lnSpc>
                        <a:spcBef>
                          <a:spcPts val="0"/>
                        </a:spcBef>
                        <a:spcAft>
                          <a:spcPts val="0"/>
                        </a:spcAft>
                        <a:buNone/>
                      </a:pPr>
                      <a:r>
                        <a:rPr lang="zh-HK" sz="1800" b="0" i="0" u="none" strike="noStrike" noProof="0">
                          <a:latin typeface="+mn-lt"/>
                          <a:ea typeface="PMingLiU"/>
                        </a:rPr>
                        <a:t>Mercado J.k De Leon</a:t>
                      </a:r>
                      <a:endParaRPr lang="en-US" altLang="zh-HK">
                        <a:latin typeface="+mn-lt"/>
                        <a:ea typeface="PMingLiU"/>
                      </a:endParaRPr>
                    </a:p>
                  </a:txBody>
                  <a:tcPr/>
                </a:tc>
                <a:tc>
                  <a:txBody>
                    <a:bodyPr/>
                    <a:lstStyle/>
                    <a:p>
                      <a:pPr lvl="0">
                        <a:buNone/>
                      </a:pPr>
                      <a:r>
                        <a:rPr lang="en-US" altLang="zh-HK" sz="1800" b="0" i="0" u="none" strike="noStrike" noProof="0">
                          <a:latin typeface="+mn-lt"/>
                        </a:rPr>
                        <a:t>T</a:t>
                      </a:r>
                      <a:r>
                        <a:rPr lang="zh-HK" sz="1800" b="0" i="0" u="none" strike="noStrike" noProof="0">
                          <a:latin typeface="+mn-lt"/>
                          <a:ea typeface="PMingLiU"/>
                        </a:rPr>
                        <a:t>eam</a:t>
                      </a:r>
                      <a:r>
                        <a:rPr lang="en-US" altLang="zh-HK" sz="1800" b="0" i="0" u="none" strike="noStrike" noProof="0">
                          <a:latin typeface="+mn-lt"/>
                        </a:rPr>
                        <a:t>m</a:t>
                      </a:r>
                      <a:r>
                        <a:rPr lang="zh-HK" sz="1800" b="0" i="0" u="none" strike="noStrike" noProof="0">
                          <a:latin typeface="+mn-lt"/>
                          <a:ea typeface="PMingLiU"/>
                        </a:rPr>
                        <a:t>ate</a:t>
                      </a:r>
                      <a:endParaRPr lang="en-US" altLang="zh-HK">
                        <a:latin typeface="+mn-lt"/>
                        <a:ea typeface="PMingLiU"/>
                      </a:endParaRPr>
                    </a:p>
                  </a:txBody>
                  <a:tcPr/>
                </a:tc>
                <a:tc>
                  <a:txBody>
                    <a:bodyPr/>
                    <a:lstStyle/>
                    <a:p>
                      <a:pPr lvl="0">
                        <a:buNone/>
                      </a:pPr>
                      <a:r>
                        <a:rPr lang="zh-HK" sz="1800" b="0" i="0" u="none" strike="noStrike" noProof="0">
                          <a:latin typeface="+mn-lt"/>
                          <a:ea typeface="PMingLiU"/>
                        </a:rPr>
                        <a:t>Website design</a:t>
                      </a:r>
                      <a:r>
                        <a:rPr lang="en-US" altLang="zh-HK" sz="1800" b="0" i="0" u="none" strike="noStrike" noProof="0">
                          <a:latin typeface="+mn-lt"/>
                          <a:ea typeface="PMingLiU"/>
                        </a:rPr>
                        <a:t> </a:t>
                      </a:r>
                      <a:r>
                        <a:rPr lang="zh-HK" sz="1800" b="0" i="0" u="none" strike="noStrike" noProof="0">
                          <a:latin typeface="+mn-lt"/>
                          <a:ea typeface="PMingLiU"/>
                        </a:rPr>
                        <a:t>&amp; implementation</a:t>
                      </a:r>
                      <a:endParaRPr lang="en-US" altLang="zh-HK">
                        <a:latin typeface="+mn-lt"/>
                      </a:endParaRPr>
                    </a:p>
                  </a:txBody>
                  <a:tcPr/>
                </a:tc>
                <a:extLst>
                  <a:ext uri="{0D108BD9-81ED-4DB2-BD59-A6C34878D82A}">
                    <a16:rowId xmlns:a16="http://schemas.microsoft.com/office/drawing/2014/main" val="3682824762"/>
                  </a:ext>
                </a:extLst>
              </a:tr>
            </a:tbl>
          </a:graphicData>
        </a:graphic>
      </p:graphicFrame>
    </p:spTree>
    <p:extLst>
      <p:ext uri="{BB962C8B-B14F-4D97-AF65-F5344CB8AC3E}">
        <p14:creationId xmlns:p14="http://schemas.microsoft.com/office/powerpoint/2010/main" val="2626754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圖表 1">
            <a:extLst>
              <a:ext uri="{FF2B5EF4-FFF2-40B4-BE49-F238E27FC236}">
                <a16:creationId xmlns:a16="http://schemas.microsoft.com/office/drawing/2014/main" id="{AEFCD07D-2323-4217-B6A8-3D6883494AD2}"/>
              </a:ext>
            </a:extLst>
          </p:cNvPr>
          <p:cNvGraphicFramePr/>
          <p:nvPr>
            <p:extLst>
              <p:ext uri="{D42A27DB-BD31-4B8C-83A1-F6EECF244321}">
                <p14:modId xmlns:p14="http://schemas.microsoft.com/office/powerpoint/2010/main" val="3623060885"/>
              </p:ext>
            </p:extLst>
          </p:nvPr>
        </p:nvGraphicFramePr>
        <p:xfrm>
          <a:off x="281354" y="163773"/>
          <a:ext cx="11020343"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5" name="文字方塊 4">
            <a:extLst>
              <a:ext uri="{FF2B5EF4-FFF2-40B4-BE49-F238E27FC236}">
                <a16:creationId xmlns:a16="http://schemas.microsoft.com/office/drawing/2014/main" id="{AFAE880E-CA78-4C73-B42A-8391D9E66A49}"/>
              </a:ext>
            </a:extLst>
          </p:cNvPr>
          <p:cNvSpPr txBox="1"/>
          <p:nvPr/>
        </p:nvSpPr>
        <p:spPr>
          <a:xfrm>
            <a:off x="365961" y="453293"/>
            <a:ext cx="11544685" cy="646331"/>
          </a:xfrm>
          <a:prstGeom prst="rect">
            <a:avLst/>
          </a:prstGeom>
          <a:noFill/>
        </p:spPr>
        <p:txBody>
          <a:bodyPr wrap="square" rtlCol="0">
            <a:spAutoFit/>
          </a:bodyPr>
          <a:lstStyle/>
          <a:p>
            <a:r>
              <a:rPr lang="en-US" altLang="zh-HK" kern="100">
                <a:latin typeface="Calibri" panose="020F0502020204030204" pitchFamily="34" charset="0"/>
                <a:cs typeface="Times New Roman" panose="02020603050405020304" pitchFamily="18" charset="0"/>
              </a:rPr>
              <a:t>How was </a:t>
            </a:r>
            <a:r>
              <a:rPr lang="en-US" altLang="zh-HK" u="sng" kern="100">
                <a:latin typeface="Calibri" panose="020F0502020204030204" pitchFamily="34" charset="0"/>
                <a:cs typeface="Times New Roman" panose="02020603050405020304" pitchFamily="18" charset="0"/>
              </a:rPr>
              <a:t>your group</a:t>
            </a:r>
            <a:r>
              <a:rPr lang="en-US" altLang="zh-HK" u="sng" kern="100">
                <a:latin typeface="Times New Roman" panose="02020603050405020304" pitchFamily="18" charset="0"/>
              </a:rPr>
              <a:t>’</a:t>
            </a:r>
            <a:r>
              <a:rPr lang="en-US" altLang="zh-HK" u="sng" kern="100">
                <a:latin typeface="Calibri" panose="020F0502020204030204" pitchFamily="34" charset="0"/>
                <a:cs typeface="Times New Roman" panose="02020603050405020304" pitchFamily="18" charset="0"/>
              </a:rPr>
              <a:t>s performance </a:t>
            </a:r>
            <a:r>
              <a:rPr lang="en-US" altLang="zh-HK" kern="100">
                <a:latin typeface="Calibri" panose="020F0502020204030204" pitchFamily="34" charset="0"/>
                <a:cs typeface="Times New Roman" panose="02020603050405020304" pitchFamily="18" charset="0"/>
              </a:rPr>
              <a:t>in terms of the following </a:t>
            </a:r>
            <a:r>
              <a:rPr lang="en-US" altLang="zh-HK" u="sng" kern="100">
                <a:latin typeface="Calibri" panose="020F0502020204030204" pitchFamily="34" charset="0"/>
                <a:cs typeface="Times New Roman" panose="02020603050405020304" pitchFamily="18" charset="0"/>
              </a:rPr>
              <a:t>collaboration skill(s)</a:t>
            </a:r>
            <a:r>
              <a:rPr lang="en-US" altLang="zh-HK" kern="100">
                <a:latin typeface="Calibri" panose="020F0502020204030204" pitchFamily="34" charset="0"/>
                <a:cs typeface="Times New Roman" panose="02020603050405020304" pitchFamily="18" charset="0"/>
              </a:rPr>
              <a:t>? </a:t>
            </a:r>
          </a:p>
          <a:p>
            <a:r>
              <a:rPr lang="en-US" altLang="zh-HK" kern="100">
                <a:latin typeface="Calibri" panose="020F0502020204030204" pitchFamily="34" charset="0"/>
                <a:cs typeface="Times New Roman" panose="02020603050405020304" pitchFamily="18" charset="0"/>
              </a:rPr>
              <a:t>(Please edit the </a:t>
            </a:r>
            <a:r>
              <a:rPr lang="en-US" altLang="zh-HK" kern="100">
                <a:solidFill>
                  <a:srgbClr val="FF0000"/>
                </a:solidFill>
                <a:latin typeface="Calibri" panose="020F0502020204030204" pitchFamily="34" charset="0"/>
                <a:cs typeface="Times New Roman" panose="02020603050405020304" pitchFamily="18" charset="0"/>
              </a:rPr>
              <a:t>radar graph</a:t>
            </a:r>
            <a:r>
              <a:rPr lang="en-US" altLang="zh-HK" kern="100">
                <a:latin typeface="Calibri" panose="020F0502020204030204" pitchFamily="34" charset="0"/>
                <a:cs typeface="Times New Roman" panose="02020603050405020304" pitchFamily="18" charset="0"/>
              </a:rPr>
              <a:t> below to show your group’s performance) </a:t>
            </a:r>
            <a:endParaRPr lang="zh-HK" altLang="en-US"/>
          </a:p>
        </p:txBody>
      </p:sp>
    </p:spTree>
    <p:extLst>
      <p:ext uri="{BB962C8B-B14F-4D97-AF65-F5344CB8AC3E}">
        <p14:creationId xmlns:p14="http://schemas.microsoft.com/office/powerpoint/2010/main" val="2426361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text on a white background&#10;&#10;Description automatically generated">
            <a:extLst>
              <a:ext uri="{FF2B5EF4-FFF2-40B4-BE49-F238E27FC236}">
                <a16:creationId xmlns:a16="http://schemas.microsoft.com/office/drawing/2014/main" id="{C89B2EA6-86D7-4582-ADB5-8C76F4EE1E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5" y="0"/>
            <a:ext cx="12188389" cy="6858000"/>
          </a:xfrm>
          <a:prstGeom prst="rect">
            <a:avLst/>
          </a:prstGeom>
        </p:spPr>
      </p:pic>
    </p:spTree>
    <p:extLst>
      <p:ext uri="{BB962C8B-B14F-4D97-AF65-F5344CB8AC3E}">
        <p14:creationId xmlns:p14="http://schemas.microsoft.com/office/powerpoint/2010/main" val="3403915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close up of text on a white background&#10;&#10;Description automatically generated">
            <a:extLst>
              <a:ext uri="{FF2B5EF4-FFF2-40B4-BE49-F238E27FC236}">
                <a16:creationId xmlns:a16="http://schemas.microsoft.com/office/drawing/2014/main" id="{A0D1C6CC-9ABE-4B9F-9F93-6E478D3AEA5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3274085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C19B4B7E-5D89-4C63-AA68-A973E6C124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5" y="0"/>
            <a:ext cx="12188389" cy="6858000"/>
          </a:xfrm>
          <a:prstGeom prst="rect">
            <a:avLst/>
          </a:prstGeom>
        </p:spPr>
      </p:pic>
    </p:spTree>
    <p:extLst>
      <p:ext uri="{BB962C8B-B14F-4D97-AF65-F5344CB8AC3E}">
        <p14:creationId xmlns:p14="http://schemas.microsoft.com/office/powerpoint/2010/main" val="976702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文字方塊 3">
            <a:extLst>
              <a:ext uri="{FF2B5EF4-FFF2-40B4-BE49-F238E27FC236}">
                <a16:creationId xmlns:a16="http://schemas.microsoft.com/office/drawing/2014/main" id="{AC70EF7D-C0AC-7BDF-D15C-326E28FEF82F}"/>
              </a:ext>
            </a:extLst>
          </p:cNvPr>
          <p:cNvSpPr txBox="1"/>
          <p:nvPr/>
        </p:nvSpPr>
        <p:spPr>
          <a:xfrm>
            <a:off x="1013114" y="857249"/>
            <a:ext cx="1479837" cy="1200329"/>
          </a:xfrm>
          <a:prstGeom prst="rect">
            <a:avLst/>
          </a:prstGeom>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b="1">
                <a:solidFill>
                  <a:srgbClr val="FF0000"/>
                </a:solidFill>
                <a:latin typeface="Verdana Pro"/>
                <a:ea typeface="新細明體"/>
                <a:cs typeface="Calibri"/>
              </a:rPr>
              <a:t>Project-based Learning (PBL)</a:t>
            </a:r>
          </a:p>
        </p:txBody>
      </p:sp>
      <p:sp>
        <p:nvSpPr>
          <p:cNvPr id="5" name="文字方塊 4">
            <a:extLst>
              <a:ext uri="{FF2B5EF4-FFF2-40B4-BE49-F238E27FC236}">
                <a16:creationId xmlns:a16="http://schemas.microsoft.com/office/drawing/2014/main" id="{EDADC8B1-15E0-750C-F621-8A3CFB8873B3}"/>
              </a:ext>
            </a:extLst>
          </p:cNvPr>
          <p:cNvSpPr txBox="1"/>
          <p:nvPr/>
        </p:nvSpPr>
        <p:spPr>
          <a:xfrm>
            <a:off x="961159" y="4675909"/>
            <a:ext cx="1644359" cy="830997"/>
          </a:xfrm>
          <a:prstGeom prst="rect">
            <a:avLst/>
          </a:prstGeom>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1600" b="1">
                <a:solidFill>
                  <a:srgbClr val="FF0000"/>
                </a:solidFill>
                <a:latin typeface="Verdana Pro"/>
                <a:ea typeface="新細明體"/>
                <a:cs typeface="Calibri"/>
              </a:rPr>
              <a:t>Introduction of Project Brief</a:t>
            </a:r>
          </a:p>
        </p:txBody>
      </p:sp>
    </p:spTree>
    <p:extLst>
      <p:ext uri="{BB962C8B-B14F-4D97-AF65-F5344CB8AC3E}">
        <p14:creationId xmlns:p14="http://schemas.microsoft.com/office/powerpoint/2010/main" val="432402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856F84-748E-4A9F-8FA6-D9B77046176C}"/>
              </a:ext>
            </a:extLst>
          </p:cNvPr>
          <p:cNvSpPr>
            <a:spLocks noGrp="1"/>
          </p:cNvSpPr>
          <p:nvPr>
            <p:ph type="title"/>
          </p:nvPr>
        </p:nvSpPr>
        <p:spPr/>
        <p:txBody>
          <a:bodyPr/>
          <a:lstStyle/>
          <a:p>
            <a:r>
              <a:rPr lang="en-US" altLang="zh-TW"/>
              <a:t>SDD4006/SDD4006M Project Presentation</a:t>
            </a:r>
            <a:endParaRPr lang="en-HK"/>
          </a:p>
        </p:txBody>
      </p:sp>
      <p:sp>
        <p:nvSpPr>
          <p:cNvPr id="5" name="Content Placeholder 4">
            <a:extLst>
              <a:ext uri="{FF2B5EF4-FFF2-40B4-BE49-F238E27FC236}">
                <a16:creationId xmlns:a16="http://schemas.microsoft.com/office/drawing/2014/main" id="{A65211D9-B1EE-47DB-AE24-E7F3018079D8}"/>
              </a:ext>
            </a:extLst>
          </p:cNvPr>
          <p:cNvSpPr>
            <a:spLocks noGrp="1"/>
          </p:cNvSpPr>
          <p:nvPr>
            <p:ph sz="half" idx="1"/>
          </p:nvPr>
        </p:nvSpPr>
        <p:spPr/>
        <p:txBody>
          <a:bodyPr>
            <a:normAutofit fontScale="92500" lnSpcReduction="20000"/>
          </a:bodyPr>
          <a:lstStyle/>
          <a:p>
            <a:r>
              <a:rPr lang="en-HK"/>
              <a:t>Programme Code/Class: IT114122/1C</a:t>
            </a:r>
          </a:p>
          <a:p>
            <a:endParaRPr lang="en-HK"/>
          </a:p>
          <a:p>
            <a:r>
              <a:rPr lang="en-HK"/>
              <a:t>Programme Title: Higher Diploma in Cybersecurity</a:t>
            </a:r>
          </a:p>
          <a:p>
            <a:endParaRPr lang="en-HK"/>
          </a:p>
          <a:p>
            <a:r>
              <a:rPr lang="en-HK"/>
              <a:t>Group No.</a:t>
            </a:r>
            <a:r>
              <a:rPr lang="en-GB"/>
              <a:t> 3</a:t>
            </a:r>
            <a:endParaRPr lang="en-HK"/>
          </a:p>
          <a:p>
            <a:endParaRPr lang="en-HK"/>
          </a:p>
          <a:p>
            <a:r>
              <a:rPr lang="en-HK"/>
              <a:t>Project Topic:</a:t>
            </a:r>
            <a:r>
              <a:rPr lang="en-GB"/>
              <a:t> </a:t>
            </a:r>
            <a:r>
              <a:rPr lang="en-HK" b="0" i="0" u="none" strike="noStrike">
                <a:solidFill>
                  <a:srgbClr val="212529"/>
                </a:solidFill>
                <a:effectLst/>
                <a:latin typeface="system-ui"/>
              </a:rPr>
              <a:t>How young people can learn from cyberattacks and develop good practices in cybersecurity</a:t>
            </a:r>
            <a:endParaRPr lang="en-HK"/>
          </a:p>
        </p:txBody>
      </p:sp>
      <p:sp>
        <p:nvSpPr>
          <p:cNvPr id="6" name="Content Placeholder 5">
            <a:extLst>
              <a:ext uri="{FF2B5EF4-FFF2-40B4-BE49-F238E27FC236}">
                <a16:creationId xmlns:a16="http://schemas.microsoft.com/office/drawing/2014/main" id="{4A53C344-0C75-47C4-AD5F-EF9880B1240C}"/>
              </a:ext>
            </a:extLst>
          </p:cNvPr>
          <p:cNvSpPr>
            <a:spLocks noGrp="1"/>
          </p:cNvSpPr>
          <p:nvPr>
            <p:ph sz="half" idx="2"/>
          </p:nvPr>
        </p:nvSpPr>
        <p:spPr/>
        <p:txBody>
          <a:bodyPr vert="horz" lIns="91440" tIns="45720" rIns="91440" bIns="45720" rtlCol="0" anchor="t">
            <a:normAutofit fontScale="92500" lnSpcReduction="20000"/>
          </a:bodyPr>
          <a:lstStyle/>
          <a:p>
            <a:r>
              <a:rPr lang="en-HK"/>
              <a:t>Group Members:</a:t>
            </a:r>
          </a:p>
          <a:p>
            <a:r>
              <a:rPr lang="en-HK"/>
              <a:t>1. Tang Cheuk Hei/ 220006482</a:t>
            </a:r>
          </a:p>
          <a:p>
            <a:r>
              <a:rPr lang="en-HK"/>
              <a:t>2. Dong Siu Him/ 220371854</a:t>
            </a:r>
            <a:endParaRPr lang="en-HK">
              <a:cs typeface="Calibri"/>
            </a:endParaRPr>
          </a:p>
          <a:p>
            <a:r>
              <a:rPr lang="en-HK"/>
              <a:t>3. Ng Wing Yin/ 220018235</a:t>
            </a:r>
          </a:p>
          <a:p>
            <a:r>
              <a:rPr lang="en-HK"/>
              <a:t>4. Ko Chun Kit/ </a:t>
            </a:r>
            <a:r>
              <a:rPr lang="en-HK" altLang="zh-HK"/>
              <a:t>220111510</a:t>
            </a:r>
          </a:p>
          <a:p>
            <a:r>
              <a:rPr lang="en-HK"/>
              <a:t>5. Hung </a:t>
            </a:r>
            <a:r>
              <a:rPr lang="en-HK" err="1"/>
              <a:t>Yat</a:t>
            </a:r>
            <a:r>
              <a:rPr lang="en-HK"/>
              <a:t> Shan/ 220220462</a:t>
            </a:r>
          </a:p>
          <a:p>
            <a:r>
              <a:rPr lang="en-HK"/>
              <a:t>6. Mercado </a:t>
            </a:r>
            <a:r>
              <a:rPr lang="en-HK" err="1"/>
              <a:t>J.k</a:t>
            </a:r>
            <a:r>
              <a:rPr lang="en-HK"/>
              <a:t> De Leon/ 220017982</a:t>
            </a:r>
          </a:p>
        </p:txBody>
      </p:sp>
    </p:spTree>
    <p:extLst>
      <p:ext uri="{BB962C8B-B14F-4D97-AF65-F5344CB8AC3E}">
        <p14:creationId xmlns:p14="http://schemas.microsoft.com/office/powerpoint/2010/main" val="2219188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633934" y="4429676"/>
            <a:ext cx="2238232" cy="600502"/>
          </a:xfrm>
          <a:prstGeom prst="rect">
            <a:avLst/>
          </a:prstGeom>
          <a:noFill/>
          <a:ln>
            <a:solidFill>
              <a:schemeClr val="bg1"/>
            </a:solidFill>
          </a:ln>
        </p:spPr>
        <p:txBody>
          <a:bodyPr wrap="square" rtlCol="0">
            <a:spAutoFit/>
          </a:bodyPr>
          <a:lstStyle/>
          <a:p>
            <a:endParaRPr lang="zh-HK" altLang="en-US"/>
          </a:p>
        </p:txBody>
      </p:sp>
      <p:pic>
        <p:nvPicPr>
          <p:cNvPr id="5" name="Picture 4" descr="A close up of text on a white background&#10;&#10;Description automatically generated">
            <a:extLst>
              <a:ext uri="{FF2B5EF4-FFF2-40B4-BE49-F238E27FC236}">
                <a16:creationId xmlns:a16="http://schemas.microsoft.com/office/drawing/2014/main" id="{D071BB71-27BB-4649-8D8D-FC9B259E1D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5" y="0"/>
            <a:ext cx="12188389" cy="6858000"/>
          </a:xfrm>
          <a:prstGeom prst="rect">
            <a:avLst/>
          </a:prstGeom>
        </p:spPr>
      </p:pic>
      <p:sp>
        <p:nvSpPr>
          <p:cNvPr id="3" name="文字方塊 1">
            <a:extLst>
              <a:ext uri="{FF2B5EF4-FFF2-40B4-BE49-F238E27FC236}">
                <a16:creationId xmlns:a16="http://schemas.microsoft.com/office/drawing/2014/main" id="{5AD10291-0131-EBAF-24E4-1B7204B8E6B2}"/>
              </a:ext>
            </a:extLst>
          </p:cNvPr>
          <p:cNvSpPr txBox="1"/>
          <p:nvPr/>
        </p:nvSpPr>
        <p:spPr>
          <a:xfrm>
            <a:off x="546377" y="3564081"/>
            <a:ext cx="1500632" cy="307777"/>
          </a:xfrm>
          <a:prstGeom prst="rect">
            <a:avLst/>
          </a:prstGeom>
          <a:noFill/>
          <a:ln>
            <a:noFill/>
          </a:ln>
        </p:spPr>
        <p:txBody>
          <a:bodyPr wrap="square" rtlCol="0">
            <a:spAutoFit/>
          </a:bodyPr>
          <a:lstStyle/>
          <a:p>
            <a:r>
              <a:rPr lang="en-HK" altLang="zh-HK" sz="1400"/>
              <a:t>SDG. 9</a:t>
            </a:r>
            <a:endParaRPr lang="zh-HK" altLang="en-US" sz="1400"/>
          </a:p>
        </p:txBody>
      </p:sp>
      <p:sp>
        <p:nvSpPr>
          <p:cNvPr id="4" name="文字方塊 1">
            <a:extLst>
              <a:ext uri="{FF2B5EF4-FFF2-40B4-BE49-F238E27FC236}">
                <a16:creationId xmlns:a16="http://schemas.microsoft.com/office/drawing/2014/main" id="{C019BB9B-36E4-DE6F-9C46-BE71B2C760A9}"/>
              </a:ext>
            </a:extLst>
          </p:cNvPr>
          <p:cNvSpPr txBox="1"/>
          <p:nvPr/>
        </p:nvSpPr>
        <p:spPr>
          <a:xfrm>
            <a:off x="546377" y="4520044"/>
            <a:ext cx="2248778" cy="523220"/>
          </a:xfrm>
          <a:prstGeom prst="rect">
            <a:avLst/>
          </a:prstGeom>
          <a:noFill/>
          <a:ln>
            <a:noFill/>
          </a:ln>
        </p:spPr>
        <p:txBody>
          <a:bodyPr wrap="square" rtlCol="0">
            <a:spAutoFit/>
          </a:bodyPr>
          <a:lstStyle/>
          <a:p>
            <a:r>
              <a:rPr lang="en-HK" altLang="zh-HK" sz="1400"/>
              <a:t>INDUSTIRY, INOVATION &amp; INFRASTRUCTURE</a:t>
            </a:r>
            <a:endParaRPr lang="zh-HK" altLang="en-US" sz="1400"/>
          </a:p>
        </p:txBody>
      </p:sp>
      <p:sp>
        <p:nvSpPr>
          <p:cNvPr id="6" name="文字方塊 1">
            <a:extLst>
              <a:ext uri="{FF2B5EF4-FFF2-40B4-BE49-F238E27FC236}">
                <a16:creationId xmlns:a16="http://schemas.microsoft.com/office/drawing/2014/main" id="{915FEDAE-64D2-B430-18EC-2E3C32EB8013}"/>
              </a:ext>
            </a:extLst>
          </p:cNvPr>
          <p:cNvSpPr txBox="1"/>
          <p:nvPr/>
        </p:nvSpPr>
        <p:spPr>
          <a:xfrm>
            <a:off x="3227231" y="1330035"/>
            <a:ext cx="2248778" cy="307777"/>
          </a:xfrm>
          <a:prstGeom prst="rect">
            <a:avLst/>
          </a:prstGeom>
          <a:noFill/>
          <a:ln>
            <a:noFill/>
          </a:ln>
        </p:spPr>
        <p:txBody>
          <a:bodyPr wrap="square" rtlCol="0">
            <a:spAutoFit/>
          </a:bodyPr>
          <a:lstStyle/>
          <a:p>
            <a:r>
              <a:rPr lang="en-HK" altLang="zh-HK" sz="1400"/>
              <a:t>SDG: RISK MANAGEMENT</a:t>
            </a:r>
            <a:endParaRPr lang="zh-HK" altLang="en-US" sz="1400"/>
          </a:p>
        </p:txBody>
      </p:sp>
      <p:sp>
        <p:nvSpPr>
          <p:cNvPr id="7" name="文字方塊 1">
            <a:extLst>
              <a:ext uri="{FF2B5EF4-FFF2-40B4-BE49-F238E27FC236}">
                <a16:creationId xmlns:a16="http://schemas.microsoft.com/office/drawing/2014/main" id="{89A9A791-338C-0C09-2852-C5C60092B08B}"/>
              </a:ext>
            </a:extLst>
          </p:cNvPr>
          <p:cNvSpPr txBox="1"/>
          <p:nvPr/>
        </p:nvSpPr>
        <p:spPr>
          <a:xfrm>
            <a:off x="3227231" y="1637812"/>
            <a:ext cx="2248778" cy="307777"/>
          </a:xfrm>
          <a:prstGeom prst="rect">
            <a:avLst/>
          </a:prstGeom>
          <a:noFill/>
          <a:ln>
            <a:noFill/>
          </a:ln>
        </p:spPr>
        <p:txBody>
          <a:bodyPr wrap="square" rtlCol="0">
            <a:spAutoFit/>
          </a:bodyPr>
          <a:lstStyle/>
          <a:p>
            <a:r>
              <a:rPr lang="en-HK" altLang="zh-HK" sz="1400"/>
              <a:t>WHY?</a:t>
            </a:r>
            <a:endParaRPr lang="zh-HK" altLang="en-US" sz="1400"/>
          </a:p>
        </p:txBody>
      </p:sp>
      <p:sp>
        <p:nvSpPr>
          <p:cNvPr id="8" name="文字方塊 1">
            <a:extLst>
              <a:ext uri="{FF2B5EF4-FFF2-40B4-BE49-F238E27FC236}">
                <a16:creationId xmlns:a16="http://schemas.microsoft.com/office/drawing/2014/main" id="{F183B451-502C-836F-1640-2D706D5D6AC7}"/>
              </a:ext>
            </a:extLst>
          </p:cNvPr>
          <p:cNvSpPr txBox="1"/>
          <p:nvPr/>
        </p:nvSpPr>
        <p:spPr>
          <a:xfrm>
            <a:off x="3227230" y="1945589"/>
            <a:ext cx="2737151" cy="307777"/>
          </a:xfrm>
          <a:prstGeom prst="rect">
            <a:avLst/>
          </a:prstGeom>
          <a:noFill/>
          <a:ln>
            <a:noFill/>
          </a:ln>
        </p:spPr>
        <p:txBody>
          <a:bodyPr wrap="square" rtlCol="0">
            <a:spAutoFit/>
          </a:bodyPr>
          <a:lstStyle/>
          <a:p>
            <a:pPr marL="285750" indent="-285750">
              <a:buFont typeface="Arial" panose="020B0604020202020204" pitchFamily="34" charset="0"/>
              <a:buChar char="•"/>
            </a:pPr>
            <a:r>
              <a:rPr lang="en-HK" altLang="zh-HK" sz="1400"/>
              <a:t>STANDARDS ARE EVOVLING</a:t>
            </a:r>
            <a:endParaRPr lang="zh-HK" altLang="en-US" sz="1400"/>
          </a:p>
        </p:txBody>
      </p:sp>
      <p:sp>
        <p:nvSpPr>
          <p:cNvPr id="9" name="文字方塊 1">
            <a:extLst>
              <a:ext uri="{FF2B5EF4-FFF2-40B4-BE49-F238E27FC236}">
                <a16:creationId xmlns:a16="http://schemas.microsoft.com/office/drawing/2014/main" id="{CEC4B716-F22A-77E0-2010-E7D379B66CBA}"/>
              </a:ext>
            </a:extLst>
          </p:cNvPr>
          <p:cNvSpPr txBox="1"/>
          <p:nvPr/>
        </p:nvSpPr>
        <p:spPr>
          <a:xfrm>
            <a:off x="3227230" y="2253366"/>
            <a:ext cx="2737151" cy="307777"/>
          </a:xfrm>
          <a:prstGeom prst="rect">
            <a:avLst/>
          </a:prstGeom>
          <a:noFill/>
          <a:ln>
            <a:noFill/>
          </a:ln>
        </p:spPr>
        <p:txBody>
          <a:bodyPr wrap="square" rtlCol="0">
            <a:spAutoFit/>
          </a:bodyPr>
          <a:lstStyle/>
          <a:p>
            <a:pPr marL="285750" indent="-285750">
              <a:buFont typeface="Arial" panose="020B0604020202020204" pitchFamily="34" charset="0"/>
              <a:buChar char="•"/>
            </a:pPr>
            <a:r>
              <a:rPr lang="en-HK" altLang="zh-HK" sz="1400"/>
              <a:t>REGULATIONS ARE MOUNTING</a:t>
            </a:r>
            <a:endParaRPr lang="zh-HK" altLang="en-US" sz="1400"/>
          </a:p>
        </p:txBody>
      </p:sp>
      <p:sp>
        <p:nvSpPr>
          <p:cNvPr id="10" name="文字方塊 1">
            <a:extLst>
              <a:ext uri="{FF2B5EF4-FFF2-40B4-BE49-F238E27FC236}">
                <a16:creationId xmlns:a16="http://schemas.microsoft.com/office/drawing/2014/main" id="{4D0463DD-FEC9-0029-D20E-3112EC2B6884}"/>
              </a:ext>
            </a:extLst>
          </p:cNvPr>
          <p:cNvSpPr txBox="1"/>
          <p:nvPr/>
        </p:nvSpPr>
        <p:spPr>
          <a:xfrm>
            <a:off x="3227231" y="2715031"/>
            <a:ext cx="2248778" cy="307777"/>
          </a:xfrm>
          <a:prstGeom prst="rect">
            <a:avLst/>
          </a:prstGeom>
          <a:noFill/>
          <a:ln>
            <a:noFill/>
          </a:ln>
        </p:spPr>
        <p:txBody>
          <a:bodyPr wrap="square" rtlCol="0">
            <a:spAutoFit/>
          </a:bodyPr>
          <a:lstStyle/>
          <a:p>
            <a:r>
              <a:rPr lang="en-HK" altLang="zh-HK" sz="1400"/>
              <a:t>Problems</a:t>
            </a:r>
            <a:endParaRPr lang="zh-HK" altLang="en-US" sz="1400"/>
          </a:p>
        </p:txBody>
      </p:sp>
      <p:sp>
        <p:nvSpPr>
          <p:cNvPr id="11" name="文字方塊 1">
            <a:extLst>
              <a:ext uri="{FF2B5EF4-FFF2-40B4-BE49-F238E27FC236}">
                <a16:creationId xmlns:a16="http://schemas.microsoft.com/office/drawing/2014/main" id="{52D33728-A683-1198-1269-F7154BA412C6}"/>
              </a:ext>
            </a:extLst>
          </p:cNvPr>
          <p:cNvSpPr txBox="1"/>
          <p:nvPr/>
        </p:nvSpPr>
        <p:spPr>
          <a:xfrm>
            <a:off x="3227230" y="3022807"/>
            <a:ext cx="2737151" cy="307777"/>
          </a:xfrm>
          <a:prstGeom prst="rect">
            <a:avLst/>
          </a:prstGeom>
          <a:noFill/>
          <a:ln>
            <a:noFill/>
          </a:ln>
        </p:spPr>
        <p:txBody>
          <a:bodyPr wrap="square" rtlCol="0">
            <a:spAutoFit/>
          </a:bodyPr>
          <a:lstStyle/>
          <a:p>
            <a:pPr marL="285750" indent="-285750">
              <a:buFont typeface="Arial" panose="020B0604020202020204" pitchFamily="34" charset="0"/>
              <a:buChar char="•"/>
            </a:pPr>
            <a:r>
              <a:rPr lang="en-HK" altLang="zh-HK" sz="1400"/>
              <a:t>IDENTITY &amp; ACCESS</a:t>
            </a:r>
            <a:endParaRPr lang="zh-HK" altLang="en-US" sz="1400"/>
          </a:p>
        </p:txBody>
      </p:sp>
      <p:sp>
        <p:nvSpPr>
          <p:cNvPr id="12" name="文字方塊 1">
            <a:extLst>
              <a:ext uri="{FF2B5EF4-FFF2-40B4-BE49-F238E27FC236}">
                <a16:creationId xmlns:a16="http://schemas.microsoft.com/office/drawing/2014/main" id="{FF2FC4A3-707F-198D-7FCE-BCCF9283C1CF}"/>
              </a:ext>
            </a:extLst>
          </p:cNvPr>
          <p:cNvSpPr txBox="1"/>
          <p:nvPr/>
        </p:nvSpPr>
        <p:spPr>
          <a:xfrm>
            <a:off x="3227230" y="3330584"/>
            <a:ext cx="3879626" cy="954107"/>
          </a:xfrm>
          <a:prstGeom prst="rect">
            <a:avLst/>
          </a:prstGeom>
          <a:noFill/>
          <a:ln>
            <a:noFill/>
          </a:ln>
        </p:spPr>
        <p:txBody>
          <a:bodyPr wrap="square" rtlCol="0">
            <a:spAutoFit/>
          </a:bodyPr>
          <a:lstStyle/>
          <a:p>
            <a:pPr marL="285750" indent="-285750">
              <a:buFont typeface="Arial" panose="020B0604020202020204" pitchFamily="34" charset="0"/>
              <a:buChar char="•"/>
            </a:pPr>
            <a:r>
              <a:rPr lang="en-HK" altLang="zh-HK" sz="1400"/>
              <a:t>UNEDUCATED – TEENS / YOUNG KIDS LEKAING Personal or others data.</a:t>
            </a:r>
          </a:p>
          <a:p>
            <a:pPr marL="742950" lvl="1" indent="-285750">
              <a:buFont typeface="Arial" panose="020B0604020202020204" pitchFamily="34" charset="0"/>
              <a:buChar char="•"/>
            </a:pPr>
            <a:r>
              <a:rPr lang="en-HK" altLang="zh-HK" sz="1400"/>
              <a:t>Targeted for scamming</a:t>
            </a:r>
          </a:p>
          <a:p>
            <a:pPr marL="742950" lvl="1" indent="-285750">
              <a:buFont typeface="Arial" panose="020B0604020202020204" pitchFamily="34" charset="0"/>
              <a:buChar char="•"/>
            </a:pPr>
            <a:r>
              <a:rPr lang="en-HK" altLang="zh-HK" sz="1400"/>
              <a:t>Huge amount of time on the internet</a:t>
            </a:r>
            <a:endParaRPr lang="zh-HK" altLang="en-US" sz="1400"/>
          </a:p>
        </p:txBody>
      </p:sp>
      <p:sp>
        <p:nvSpPr>
          <p:cNvPr id="13" name="文字方塊 1">
            <a:extLst>
              <a:ext uri="{FF2B5EF4-FFF2-40B4-BE49-F238E27FC236}">
                <a16:creationId xmlns:a16="http://schemas.microsoft.com/office/drawing/2014/main" id="{388AC712-6DBA-535D-A4C1-40978F4A06C9}"/>
              </a:ext>
            </a:extLst>
          </p:cNvPr>
          <p:cNvSpPr txBox="1"/>
          <p:nvPr/>
        </p:nvSpPr>
        <p:spPr>
          <a:xfrm>
            <a:off x="7684974" y="1483922"/>
            <a:ext cx="2737151" cy="307777"/>
          </a:xfrm>
          <a:prstGeom prst="rect">
            <a:avLst/>
          </a:prstGeom>
          <a:noFill/>
          <a:ln>
            <a:noFill/>
          </a:ln>
        </p:spPr>
        <p:txBody>
          <a:bodyPr wrap="square" rtlCol="0">
            <a:spAutoFit/>
          </a:bodyPr>
          <a:lstStyle/>
          <a:p>
            <a:pPr marL="285750" indent="-285750">
              <a:buFont typeface="Arial" panose="020B0604020202020204" pitchFamily="34" charset="0"/>
              <a:buChar char="•"/>
            </a:pPr>
            <a:r>
              <a:rPr lang="en-HK" altLang="zh-HK" sz="1400"/>
              <a:t>NEW &amp; Evolving standards</a:t>
            </a:r>
            <a:endParaRPr lang="zh-HK" altLang="en-US" sz="1400"/>
          </a:p>
        </p:txBody>
      </p:sp>
      <p:sp>
        <p:nvSpPr>
          <p:cNvPr id="14" name="文字方塊 1">
            <a:extLst>
              <a:ext uri="{FF2B5EF4-FFF2-40B4-BE49-F238E27FC236}">
                <a16:creationId xmlns:a16="http://schemas.microsoft.com/office/drawing/2014/main" id="{22F49D49-7368-FCD0-D516-8272A0AAD8B5}"/>
              </a:ext>
            </a:extLst>
          </p:cNvPr>
          <p:cNvSpPr txBox="1"/>
          <p:nvPr/>
        </p:nvSpPr>
        <p:spPr>
          <a:xfrm>
            <a:off x="7684974" y="1791699"/>
            <a:ext cx="3879626" cy="307777"/>
          </a:xfrm>
          <a:prstGeom prst="rect">
            <a:avLst/>
          </a:prstGeom>
          <a:noFill/>
          <a:ln>
            <a:noFill/>
          </a:ln>
        </p:spPr>
        <p:txBody>
          <a:bodyPr wrap="square" rtlCol="0">
            <a:spAutoFit/>
          </a:bodyPr>
          <a:lstStyle/>
          <a:p>
            <a:pPr marL="285750" indent="-285750">
              <a:buFont typeface="Arial" panose="020B0604020202020204" pitchFamily="34" charset="0"/>
              <a:buChar char="•"/>
            </a:pPr>
            <a:r>
              <a:rPr lang="en-HK" altLang="zh-HK" sz="1400"/>
              <a:t>New / Mounting Standards</a:t>
            </a:r>
          </a:p>
        </p:txBody>
      </p:sp>
      <p:sp>
        <p:nvSpPr>
          <p:cNvPr id="15" name="文字方塊 1">
            <a:extLst>
              <a:ext uri="{FF2B5EF4-FFF2-40B4-BE49-F238E27FC236}">
                <a16:creationId xmlns:a16="http://schemas.microsoft.com/office/drawing/2014/main" id="{D58A3C41-A36C-00D5-4772-073078AD5666}"/>
              </a:ext>
            </a:extLst>
          </p:cNvPr>
          <p:cNvSpPr txBox="1"/>
          <p:nvPr/>
        </p:nvSpPr>
        <p:spPr>
          <a:xfrm>
            <a:off x="7684974" y="2099475"/>
            <a:ext cx="3879626" cy="307777"/>
          </a:xfrm>
          <a:prstGeom prst="rect">
            <a:avLst/>
          </a:prstGeom>
          <a:noFill/>
          <a:ln>
            <a:noFill/>
          </a:ln>
        </p:spPr>
        <p:txBody>
          <a:bodyPr wrap="square" rtlCol="0">
            <a:spAutoFit/>
          </a:bodyPr>
          <a:lstStyle/>
          <a:p>
            <a:pPr marL="285750" indent="-285750">
              <a:buFont typeface="Arial" panose="020B0604020202020204" pitchFamily="34" charset="0"/>
              <a:buChar char="•"/>
            </a:pPr>
            <a:r>
              <a:rPr lang="en-HK" altLang="zh-HK" sz="1400"/>
              <a:t>New &amp; evolving security breaches</a:t>
            </a:r>
          </a:p>
        </p:txBody>
      </p:sp>
    </p:spTree>
    <p:extLst>
      <p:ext uri="{BB962C8B-B14F-4D97-AF65-F5344CB8AC3E}">
        <p14:creationId xmlns:p14="http://schemas.microsoft.com/office/powerpoint/2010/main" val="731793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777B-C224-4564-859E-19F42C3DA7CF}"/>
              </a:ext>
            </a:extLst>
          </p:cNvPr>
          <p:cNvSpPr>
            <a:spLocks noGrp="1"/>
          </p:cNvSpPr>
          <p:nvPr>
            <p:ph type="title"/>
          </p:nvPr>
        </p:nvSpPr>
        <p:spPr>
          <a:xfrm>
            <a:off x="707571" y="0"/>
            <a:ext cx="10515600" cy="1325563"/>
          </a:xfrm>
        </p:spPr>
        <p:txBody>
          <a:bodyPr/>
          <a:lstStyle/>
          <a:p>
            <a:r>
              <a:rPr lang="en-HK">
                <a:solidFill>
                  <a:srgbClr val="FF0000"/>
                </a:solidFill>
              </a:rPr>
              <a:t>After completing the Project…</a:t>
            </a:r>
          </a:p>
        </p:txBody>
      </p:sp>
      <p:sp>
        <p:nvSpPr>
          <p:cNvPr id="3" name="Content Placeholder 2">
            <a:extLst>
              <a:ext uri="{FF2B5EF4-FFF2-40B4-BE49-F238E27FC236}">
                <a16:creationId xmlns:a16="http://schemas.microsoft.com/office/drawing/2014/main" id="{071FC0D5-DD35-4909-8C11-062C08B0552F}"/>
              </a:ext>
            </a:extLst>
          </p:cNvPr>
          <p:cNvSpPr>
            <a:spLocks noGrp="1"/>
          </p:cNvSpPr>
          <p:nvPr>
            <p:ph idx="1"/>
          </p:nvPr>
        </p:nvSpPr>
        <p:spPr>
          <a:xfrm>
            <a:off x="707571" y="997583"/>
            <a:ext cx="10515600" cy="1755775"/>
          </a:xfrm>
        </p:spPr>
        <p:txBody>
          <a:bodyPr>
            <a:normAutofit/>
          </a:bodyPr>
          <a:lstStyle/>
          <a:p>
            <a:pPr marL="0" indent="0">
              <a:buNone/>
            </a:pPr>
            <a:r>
              <a:rPr lang="en-HK" sz="3900" b="1"/>
              <a:t>2. Content of the project</a:t>
            </a:r>
          </a:p>
          <a:p>
            <a:pPr marL="0" indent="0">
              <a:buNone/>
            </a:pPr>
            <a:r>
              <a:rPr lang="en-HK"/>
              <a:t>2.1 What have your group done finally in the project? </a:t>
            </a:r>
          </a:p>
          <a:p>
            <a:pPr marL="0" indent="0">
              <a:buNone/>
            </a:pPr>
            <a:endParaRPr lang="en-HK"/>
          </a:p>
          <a:p>
            <a:pPr marL="0" indent="0">
              <a:buNone/>
            </a:pPr>
            <a:endParaRPr lang="en-HK"/>
          </a:p>
        </p:txBody>
      </p:sp>
      <p:sp>
        <p:nvSpPr>
          <p:cNvPr id="4" name="文字方塊 3"/>
          <p:cNvSpPr txBox="1"/>
          <p:nvPr/>
        </p:nvSpPr>
        <p:spPr>
          <a:xfrm>
            <a:off x="707571" y="2366540"/>
            <a:ext cx="7861479" cy="3970318"/>
          </a:xfrm>
          <a:prstGeom prst="rect">
            <a:avLst/>
          </a:prstGeom>
          <a:noFill/>
          <a:ln>
            <a:solidFill>
              <a:schemeClr val="tx1"/>
            </a:solidFill>
          </a:ln>
        </p:spPr>
        <p:txBody>
          <a:bodyPr wrap="square" rtlCol="0">
            <a:spAutoFit/>
          </a:bodyPr>
          <a:lstStyle/>
          <a:p>
            <a:r>
              <a:rPr lang="en-HK" altLang="zh-HK" sz="2800"/>
              <a:t>Date: 9/2/2023 – 27/3/2023</a:t>
            </a:r>
          </a:p>
          <a:p>
            <a:r>
              <a:rPr lang="en-HK" altLang="zh-HK" sz="2800"/>
              <a:t>Time: 46 days</a:t>
            </a:r>
          </a:p>
          <a:p>
            <a:r>
              <a:rPr lang="en-HK" altLang="zh-HK" sz="2800"/>
              <a:t>Location/Platform: Website</a:t>
            </a:r>
          </a:p>
          <a:p>
            <a:r>
              <a:rPr lang="en-HK" altLang="zh-HK" sz="2800"/>
              <a:t>Format </a:t>
            </a:r>
            <a:r>
              <a:rPr lang="en-US" altLang="zh-TW" sz="2000"/>
              <a:t>(e.g. online workshop / video) </a:t>
            </a:r>
            <a:r>
              <a:rPr lang="en-HK" altLang="zh-HK" sz="2800"/>
              <a:t>&amp; Content: Online workshop</a:t>
            </a:r>
          </a:p>
          <a:p>
            <a:r>
              <a:rPr lang="en-HK" altLang="zh-HK" sz="2800"/>
              <a:t>No. of participants / Hit rate / No. of views: 50 questionnaire responses, 12 completed lab</a:t>
            </a:r>
          </a:p>
          <a:p>
            <a:r>
              <a:rPr lang="en-US" altLang="zh-TW" sz="2800"/>
              <a:t>Link of the project (if any): </a:t>
            </a:r>
          </a:p>
          <a:p>
            <a:r>
              <a:rPr lang="en-US" altLang="zh-HK" sz="2800">
                <a:hlinkClick r:id="rId3"/>
              </a:rPr>
              <a:t>https://phishing-lab.infinityfreeapp.com</a:t>
            </a:r>
            <a:endParaRPr lang="zh-HK" altLang="en-US" sz="2800"/>
          </a:p>
        </p:txBody>
      </p:sp>
      <p:sp>
        <p:nvSpPr>
          <p:cNvPr id="5" name="Rectangle: Rounded Corners 4">
            <a:extLst>
              <a:ext uri="{FF2B5EF4-FFF2-40B4-BE49-F238E27FC236}">
                <a16:creationId xmlns:a16="http://schemas.microsoft.com/office/drawing/2014/main" id="{2D9D9295-4B6B-44C3-BCCD-0FAE39EF5F3C}"/>
              </a:ext>
            </a:extLst>
          </p:cNvPr>
          <p:cNvSpPr/>
          <p:nvPr/>
        </p:nvSpPr>
        <p:spPr>
          <a:xfrm>
            <a:off x="9047408" y="1010992"/>
            <a:ext cx="2814034" cy="49390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HK"/>
              <a:t>Photo if available</a:t>
            </a:r>
          </a:p>
          <a:p>
            <a:pPr algn="ctr"/>
            <a:r>
              <a:rPr lang="en-US" altLang="zh-TW"/>
              <a:t>(highly recommend)</a:t>
            </a:r>
            <a:endParaRPr lang="en-HK"/>
          </a:p>
        </p:txBody>
      </p:sp>
      <p:pic>
        <p:nvPicPr>
          <p:cNvPr id="9" name="Picture 8">
            <a:extLst>
              <a:ext uri="{FF2B5EF4-FFF2-40B4-BE49-F238E27FC236}">
                <a16:creationId xmlns:a16="http://schemas.microsoft.com/office/drawing/2014/main" id="{79406F66-FB99-3B20-F96D-222639F0C70F}"/>
              </a:ext>
            </a:extLst>
          </p:cNvPr>
          <p:cNvPicPr>
            <a:picLocks noChangeAspect="1"/>
          </p:cNvPicPr>
          <p:nvPr/>
        </p:nvPicPr>
        <p:blipFill>
          <a:blip r:embed="rId4"/>
          <a:stretch>
            <a:fillRect/>
          </a:stretch>
        </p:blipFill>
        <p:spPr>
          <a:xfrm>
            <a:off x="9014493" y="284278"/>
            <a:ext cx="2879863" cy="6289443"/>
          </a:xfrm>
          <a:prstGeom prst="rect">
            <a:avLst/>
          </a:prstGeom>
        </p:spPr>
      </p:pic>
    </p:spTree>
    <p:extLst>
      <p:ext uri="{BB962C8B-B14F-4D97-AF65-F5344CB8AC3E}">
        <p14:creationId xmlns:p14="http://schemas.microsoft.com/office/powerpoint/2010/main" val="3402690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HK" altLang="zh-HK">
                <a:solidFill>
                  <a:srgbClr val="FF0000"/>
                </a:solidFill>
              </a:rPr>
              <a:t>After completing the Project…</a:t>
            </a:r>
            <a:endParaRPr lang="zh-HK" altLang="en-US"/>
          </a:p>
        </p:txBody>
      </p:sp>
      <p:sp>
        <p:nvSpPr>
          <p:cNvPr id="3" name="內容版面配置區 2"/>
          <p:cNvSpPr>
            <a:spLocks noGrp="1"/>
          </p:cNvSpPr>
          <p:nvPr>
            <p:ph idx="1"/>
          </p:nvPr>
        </p:nvSpPr>
        <p:spPr>
          <a:xfrm>
            <a:off x="838200" y="1413642"/>
            <a:ext cx="10515600" cy="963295"/>
          </a:xfrm>
        </p:spPr>
        <p:txBody>
          <a:bodyPr/>
          <a:lstStyle/>
          <a:p>
            <a:pPr marL="0" indent="0">
              <a:buNone/>
            </a:pPr>
            <a:r>
              <a:rPr lang="en-HK" altLang="zh-HK"/>
              <a:t>2.2 </a:t>
            </a:r>
            <a:r>
              <a:rPr lang="en-HK" altLang="zh-HK" u="sng"/>
              <a:t>How</a:t>
            </a:r>
            <a:r>
              <a:rPr lang="en-HK" altLang="zh-HK"/>
              <a:t> did your group apply </a:t>
            </a:r>
            <a:r>
              <a:rPr lang="en-HK" altLang="zh-HK" u="sng"/>
              <a:t>industry knowledge</a:t>
            </a:r>
            <a:r>
              <a:rPr lang="en-HK" altLang="zh-HK"/>
              <a:t> or </a:t>
            </a:r>
            <a:r>
              <a:rPr lang="en-HK" altLang="zh-HK" u="sng"/>
              <a:t>talents/interest</a:t>
            </a:r>
            <a:r>
              <a:rPr lang="en-HK" altLang="zh-HK"/>
              <a:t> in the project? P</a:t>
            </a:r>
            <a:r>
              <a:rPr lang="en-US" altLang="zh-HK"/>
              <a:t>lease elaborate with detailed example(s).</a:t>
            </a:r>
            <a:endParaRPr lang="en-HK" altLang="zh-HK"/>
          </a:p>
        </p:txBody>
      </p:sp>
      <p:sp>
        <p:nvSpPr>
          <p:cNvPr id="4" name="文字方塊 3"/>
          <p:cNvSpPr txBox="1"/>
          <p:nvPr/>
        </p:nvSpPr>
        <p:spPr>
          <a:xfrm>
            <a:off x="838200" y="2497518"/>
            <a:ext cx="10942320" cy="3139321"/>
          </a:xfrm>
          <a:prstGeom prst="rect">
            <a:avLst/>
          </a:prstGeom>
          <a:noFill/>
          <a:ln>
            <a:solidFill>
              <a:schemeClr val="tx1"/>
            </a:solidFill>
          </a:ln>
        </p:spPr>
        <p:txBody>
          <a:bodyPr wrap="square" rtlCol="0">
            <a:spAutoFit/>
          </a:bodyPr>
          <a:lstStyle/>
          <a:p>
            <a:r>
              <a:rPr lang="en-US" altLang="zh-HK"/>
              <a:t>Our team members applied web development and cybersecurity industry knowledge.</a:t>
            </a:r>
          </a:p>
          <a:p>
            <a:endParaRPr lang="en-US" altLang="zh-HK"/>
          </a:p>
          <a:p>
            <a:pPr marL="285750" indent="-285750">
              <a:buFontTx/>
              <a:buChar char="-"/>
            </a:pPr>
            <a:r>
              <a:rPr lang="en-US" altLang="zh-HK"/>
              <a:t>Web development:</a:t>
            </a:r>
          </a:p>
          <a:p>
            <a:r>
              <a:rPr lang="en-US" altLang="zh-HK"/>
              <a:t>Our team built a full-blown website that teaches visitors more about the fundamentals of phishing attacks. The website uses the Bootstrap framework in the front-end, PHP and MySQL in the back-end, which are learned in semesters 1 and 2.</a:t>
            </a:r>
          </a:p>
          <a:p>
            <a:endParaRPr lang="en-US" altLang="zh-HK"/>
          </a:p>
          <a:p>
            <a:pPr marL="285750" indent="-285750">
              <a:buFontTx/>
              <a:buChar char="-"/>
            </a:pPr>
            <a:r>
              <a:rPr lang="en-US" altLang="zh-HK"/>
              <a:t>Cybersecurity knowledge:</a:t>
            </a:r>
          </a:p>
          <a:p>
            <a:r>
              <a:rPr lang="en-US" altLang="zh-HK"/>
              <a:t>In the context of the website, we applied general cybersecurity awareness, such as educating people not to click on random links, not to arbitrary send your personal sensitive information like account credentials, and more. We also teach people some cybersecurity terminologies, like ”Social Engineering”.</a:t>
            </a:r>
          </a:p>
        </p:txBody>
      </p:sp>
    </p:spTree>
    <p:extLst>
      <p:ext uri="{BB962C8B-B14F-4D97-AF65-F5344CB8AC3E}">
        <p14:creationId xmlns:p14="http://schemas.microsoft.com/office/powerpoint/2010/main" val="3415240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777B-C224-4564-859E-19F42C3DA7CF}"/>
              </a:ext>
            </a:extLst>
          </p:cNvPr>
          <p:cNvSpPr>
            <a:spLocks noGrp="1"/>
          </p:cNvSpPr>
          <p:nvPr>
            <p:ph type="title"/>
          </p:nvPr>
        </p:nvSpPr>
        <p:spPr>
          <a:xfrm>
            <a:off x="302491" y="-352029"/>
            <a:ext cx="10515600" cy="1325563"/>
          </a:xfrm>
        </p:spPr>
        <p:txBody>
          <a:bodyPr/>
          <a:lstStyle/>
          <a:p>
            <a:r>
              <a:rPr lang="en-HK" altLang="zh-HK">
                <a:solidFill>
                  <a:srgbClr val="FF0000"/>
                </a:solidFill>
              </a:rPr>
              <a:t>After completing the Project…</a:t>
            </a:r>
            <a:endParaRPr lang="en-HK"/>
          </a:p>
        </p:txBody>
      </p:sp>
      <p:sp>
        <p:nvSpPr>
          <p:cNvPr id="3" name="Content Placeholder 2">
            <a:extLst>
              <a:ext uri="{FF2B5EF4-FFF2-40B4-BE49-F238E27FC236}">
                <a16:creationId xmlns:a16="http://schemas.microsoft.com/office/drawing/2014/main" id="{071FC0D5-DD35-4909-8C11-062C08B0552F}"/>
              </a:ext>
            </a:extLst>
          </p:cNvPr>
          <p:cNvSpPr>
            <a:spLocks noGrp="1"/>
          </p:cNvSpPr>
          <p:nvPr>
            <p:ph idx="1"/>
          </p:nvPr>
        </p:nvSpPr>
        <p:spPr>
          <a:xfrm>
            <a:off x="302491" y="653294"/>
            <a:ext cx="11785676" cy="1880504"/>
          </a:xfrm>
        </p:spPr>
        <p:txBody>
          <a:bodyPr vert="horz" lIns="91440" tIns="45720" rIns="91440" bIns="45720" rtlCol="0" anchor="t">
            <a:normAutofit/>
          </a:bodyPr>
          <a:lstStyle/>
          <a:p>
            <a:pPr marL="0" indent="0">
              <a:buNone/>
            </a:pPr>
            <a:r>
              <a:rPr lang="en-HK" sz="3200" b="1"/>
              <a:t>3. Outcome of the Project</a:t>
            </a:r>
          </a:p>
          <a:p>
            <a:pPr marL="0" indent="0">
              <a:buNone/>
            </a:pPr>
            <a:r>
              <a:rPr lang="en-HK"/>
              <a:t>Are the expected </a:t>
            </a:r>
            <a:r>
              <a:rPr lang="en-HK" u="sng"/>
              <a:t>outcomes achieved</a:t>
            </a:r>
            <a:r>
              <a:rPr lang="en-HK"/>
              <a:t>? </a:t>
            </a:r>
            <a:r>
              <a:rPr lang="en-US" kern="100">
                <a:solidFill>
                  <a:srgbClr val="000000"/>
                </a:solidFill>
                <a:effectLst/>
                <a:latin typeface="Calibri"/>
                <a:ea typeface="PMingLiU"/>
                <a:cs typeface="Times New Roman"/>
              </a:rPr>
              <a:t>Please give </a:t>
            </a:r>
            <a:r>
              <a:rPr lang="en-US" u="sng" kern="100">
                <a:solidFill>
                  <a:srgbClr val="000000"/>
                </a:solidFill>
                <a:effectLst/>
                <a:latin typeface="Calibri"/>
                <a:ea typeface="PMingLiU"/>
                <a:cs typeface="Times New Roman"/>
              </a:rPr>
              <a:t>evidence</a:t>
            </a:r>
            <a:r>
              <a:rPr lang="en-US" kern="100">
                <a:solidFill>
                  <a:srgbClr val="000000"/>
                </a:solidFill>
                <a:effectLst/>
                <a:latin typeface="Calibri"/>
                <a:ea typeface="PMingLiU"/>
                <a:cs typeface="Times New Roman"/>
              </a:rPr>
              <a:t> to explain.</a:t>
            </a:r>
            <a:r>
              <a:rPr lang="en-US" kern="100">
                <a:solidFill>
                  <a:srgbClr val="000000"/>
                </a:solidFill>
                <a:latin typeface="Calibri"/>
                <a:ea typeface="PMingLiU"/>
                <a:cs typeface="Times New Roman"/>
              </a:rPr>
              <a:t> </a:t>
            </a:r>
            <a:endParaRPr lang="en-US"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endParaRPr>
          </a:p>
          <a:p>
            <a:pPr marL="0" indent="0">
              <a:buNone/>
            </a:pPr>
            <a:r>
              <a:rPr lang="en-US" sz="1800" b="1" kern="100">
                <a:solidFill>
                  <a:srgbClr val="000000"/>
                </a:solidFill>
                <a:effectLst/>
                <a:latin typeface="Calibri"/>
                <a:ea typeface="PMingLiU"/>
                <a:cs typeface="Times New Roman"/>
              </a:rPr>
              <a:t>(e.g. Questionnaire result, feedback from participants/community, etc.)</a:t>
            </a:r>
          </a:p>
          <a:p>
            <a:pPr marL="0" indent="0">
              <a:buNone/>
            </a:pPr>
            <a:r>
              <a:rPr lang="en-US" sz="2300" kern="100">
                <a:solidFill>
                  <a:srgbClr val="000000"/>
                </a:solidFill>
                <a:latin typeface="Calibri" panose="020F0502020204030204" pitchFamily="34" charset="0"/>
                <a:ea typeface="PMingLiU" panose="02020500000000000000" pitchFamily="18" charset="-120"/>
                <a:cs typeface="Times New Roman" panose="02020603050405020304" pitchFamily="18" charset="0"/>
              </a:rPr>
              <a:t>Link of the online questionnaire (if any): </a:t>
            </a:r>
            <a:r>
              <a:rPr lang="en-US" sz="2300" kern="100">
                <a:solidFill>
                  <a:srgbClr val="000000"/>
                </a:solidFill>
                <a:latin typeface="Calibri" panose="020F0502020204030204" pitchFamily="34" charset="0"/>
                <a:ea typeface="PMingLiU" panose="02020500000000000000" pitchFamily="18" charset="-120"/>
                <a:cs typeface="Times New Roman" panose="02020603050405020304" pitchFamily="18" charset="0"/>
                <a:hlinkClick r:id="rId3"/>
              </a:rPr>
              <a:t>https://forms.gle/cuXPz9wj7F32eAXQ6</a:t>
            </a:r>
            <a:endParaRPr lang="en-US" sz="2300"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endParaRPr>
          </a:p>
          <a:p>
            <a:pPr marL="0" indent="0">
              <a:buNone/>
            </a:pPr>
            <a:endParaRPr lang="en-HK" sz="1600" b="1"/>
          </a:p>
        </p:txBody>
      </p:sp>
      <p:sp>
        <p:nvSpPr>
          <p:cNvPr id="4" name="文字方塊 3"/>
          <p:cNvSpPr txBox="1"/>
          <p:nvPr/>
        </p:nvSpPr>
        <p:spPr>
          <a:xfrm>
            <a:off x="749300" y="3456008"/>
            <a:ext cx="4810991" cy="3139321"/>
          </a:xfrm>
          <a:prstGeom prst="rect">
            <a:avLst/>
          </a:prstGeom>
          <a:noFill/>
          <a:ln>
            <a:solidFill>
              <a:schemeClr val="tx1"/>
            </a:solidFill>
          </a:ln>
        </p:spPr>
        <p:txBody>
          <a:bodyPr wrap="square" rtlCol="0">
            <a:spAutoFit/>
          </a:bodyPr>
          <a:lstStyle/>
          <a:p>
            <a:r>
              <a:rPr lang="en-US" altLang="zh-HK"/>
              <a:t>Feedback from participants / community:</a:t>
            </a:r>
          </a:p>
          <a:p>
            <a:endParaRPr lang="en-US" altLang="zh-HK"/>
          </a:p>
          <a:p>
            <a:endParaRPr lang="en-US" altLang="zh-HK"/>
          </a:p>
          <a:p>
            <a:endParaRPr lang="en-US" altLang="zh-HK"/>
          </a:p>
          <a:p>
            <a:endParaRPr lang="en-US" altLang="zh-HK"/>
          </a:p>
          <a:p>
            <a:endParaRPr lang="en-US" altLang="zh-HK"/>
          </a:p>
          <a:p>
            <a:endParaRPr lang="en-US" altLang="zh-HK"/>
          </a:p>
          <a:p>
            <a:endParaRPr lang="en-US" altLang="zh-HK"/>
          </a:p>
          <a:p>
            <a:endParaRPr lang="en-US" altLang="zh-HK"/>
          </a:p>
          <a:p>
            <a:endParaRPr lang="en-US" altLang="zh-HK"/>
          </a:p>
          <a:p>
            <a:endParaRPr lang="zh-HK" altLang="en-US"/>
          </a:p>
        </p:txBody>
      </p:sp>
      <p:sp>
        <p:nvSpPr>
          <p:cNvPr id="5" name="文字方塊 4"/>
          <p:cNvSpPr txBox="1"/>
          <p:nvPr/>
        </p:nvSpPr>
        <p:spPr>
          <a:xfrm>
            <a:off x="6195329" y="3456007"/>
            <a:ext cx="4810991" cy="3139321"/>
          </a:xfrm>
          <a:prstGeom prst="rect">
            <a:avLst/>
          </a:prstGeom>
          <a:noFill/>
          <a:ln>
            <a:solidFill>
              <a:schemeClr val="tx1"/>
            </a:solidFill>
          </a:ln>
        </p:spPr>
        <p:txBody>
          <a:bodyPr wrap="square" rtlCol="0">
            <a:spAutoFit/>
          </a:bodyPr>
          <a:lstStyle/>
          <a:p>
            <a:r>
              <a:rPr lang="en-US" altLang="zh-HK" kern="100">
                <a:solidFill>
                  <a:srgbClr val="000000"/>
                </a:solidFill>
                <a:latin typeface="Calibri" panose="020F0502020204030204" pitchFamily="34" charset="0"/>
                <a:ea typeface="PMingLiU" panose="02020500000000000000" pitchFamily="18" charset="-120"/>
                <a:cs typeface="Times New Roman" panose="02020603050405020304" pitchFamily="18" charset="0"/>
              </a:rPr>
              <a:t>Questionnaire result:</a:t>
            </a:r>
            <a:r>
              <a:rPr lang="en-US" altLang="zh-HK"/>
              <a:t> </a:t>
            </a:r>
          </a:p>
          <a:p>
            <a:endParaRPr lang="en-US" altLang="zh-HK"/>
          </a:p>
          <a:p>
            <a:endParaRPr lang="en-US" altLang="zh-HK"/>
          </a:p>
          <a:p>
            <a:endParaRPr lang="en-US" altLang="zh-HK"/>
          </a:p>
          <a:p>
            <a:endParaRPr lang="en-US" altLang="zh-HK"/>
          </a:p>
          <a:p>
            <a:endParaRPr lang="en-US" altLang="zh-HK"/>
          </a:p>
          <a:p>
            <a:endParaRPr lang="en-US" altLang="zh-HK"/>
          </a:p>
          <a:p>
            <a:endParaRPr lang="en-US" altLang="zh-HK"/>
          </a:p>
          <a:p>
            <a:endParaRPr lang="en-US" altLang="zh-HK"/>
          </a:p>
          <a:p>
            <a:endParaRPr lang="en-US" altLang="zh-HK"/>
          </a:p>
          <a:p>
            <a:endParaRPr lang="zh-HK" altLang="en-US"/>
          </a:p>
        </p:txBody>
      </p:sp>
      <p:sp>
        <p:nvSpPr>
          <p:cNvPr id="6" name="文字方塊 5"/>
          <p:cNvSpPr txBox="1"/>
          <p:nvPr/>
        </p:nvSpPr>
        <p:spPr>
          <a:xfrm>
            <a:off x="749300" y="2535860"/>
            <a:ext cx="10317018" cy="646331"/>
          </a:xfrm>
          <a:prstGeom prst="rect">
            <a:avLst/>
          </a:prstGeom>
          <a:noFill/>
          <a:ln>
            <a:solidFill>
              <a:schemeClr val="tx1"/>
            </a:solidFill>
          </a:ln>
        </p:spPr>
        <p:txBody>
          <a:bodyPr wrap="square" rtlCol="0">
            <a:spAutoFit/>
          </a:bodyPr>
          <a:lstStyle/>
          <a:p>
            <a:r>
              <a:rPr lang="en-US" altLang="zh-HK"/>
              <a:t>Expected Outcome 1: Increase teenagers’ awareness on cybersecurity</a:t>
            </a:r>
          </a:p>
          <a:p>
            <a:endParaRPr lang="zh-HK" altLang="en-US"/>
          </a:p>
        </p:txBody>
      </p:sp>
      <p:pic>
        <p:nvPicPr>
          <p:cNvPr id="8" name="Picture 7">
            <a:extLst>
              <a:ext uri="{FF2B5EF4-FFF2-40B4-BE49-F238E27FC236}">
                <a16:creationId xmlns:a16="http://schemas.microsoft.com/office/drawing/2014/main" id="{5FBCF209-4032-29B3-15F5-0BDD4A639DD8}"/>
              </a:ext>
            </a:extLst>
          </p:cNvPr>
          <p:cNvPicPr>
            <a:picLocks noChangeAspect="1"/>
          </p:cNvPicPr>
          <p:nvPr/>
        </p:nvPicPr>
        <p:blipFill>
          <a:blip r:embed="rId4"/>
          <a:stretch>
            <a:fillRect/>
          </a:stretch>
        </p:blipFill>
        <p:spPr>
          <a:xfrm>
            <a:off x="6269138" y="3923256"/>
            <a:ext cx="4678470" cy="2575486"/>
          </a:xfrm>
          <a:prstGeom prst="rect">
            <a:avLst/>
          </a:prstGeom>
        </p:spPr>
      </p:pic>
      <p:pic>
        <p:nvPicPr>
          <p:cNvPr id="1032" name="Picture 8" descr="Forms response chart. Question title: 10.  對於我們網站的滿意程度？/ What is your level of satisfaction with our website?&#10;. Number of responses: 50 responses.">
            <a:extLst>
              <a:ext uri="{FF2B5EF4-FFF2-40B4-BE49-F238E27FC236}">
                <a16:creationId xmlns:a16="http://schemas.microsoft.com/office/drawing/2014/main" id="{81514D7F-B68A-6776-9D73-87B6DEA28B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3473" y="4028795"/>
            <a:ext cx="4733687" cy="2242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51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471862C-2E4B-931C-83EB-87B1B428902F}"/>
              </a:ext>
            </a:extLst>
          </p:cNvPr>
          <p:cNvGraphicFramePr>
            <a:graphicFrameLocks noGrp="1"/>
          </p:cNvGraphicFramePr>
          <p:nvPr>
            <p:extLst>
              <p:ext uri="{D42A27DB-BD31-4B8C-83A1-F6EECF244321}">
                <p14:modId xmlns:p14="http://schemas.microsoft.com/office/powerpoint/2010/main" val="338126005"/>
              </p:ext>
            </p:extLst>
          </p:nvPr>
        </p:nvGraphicFramePr>
        <p:xfrm>
          <a:off x="818984" y="413158"/>
          <a:ext cx="4789297" cy="2849283"/>
        </p:xfrm>
        <a:graphic>
          <a:graphicData uri="http://schemas.openxmlformats.org/drawingml/2006/table">
            <a:tbl>
              <a:tblPr firstRow="1" bandRow="1"/>
              <a:tblGrid>
                <a:gridCol w="4789297">
                  <a:extLst>
                    <a:ext uri="{9D8B030D-6E8A-4147-A177-3AD203B41FA5}">
                      <a16:colId xmlns:a16="http://schemas.microsoft.com/office/drawing/2014/main" val="3249188038"/>
                    </a:ext>
                  </a:extLst>
                </a:gridCol>
              </a:tblGrid>
              <a:tr h="2849283">
                <a:tc>
                  <a:txBody>
                    <a:bodyPr/>
                    <a:lstStyle/>
                    <a:p>
                      <a:pPr lvl="0">
                        <a:buNone/>
                      </a:pPr>
                      <a:r>
                        <a:rPr lang="en-US" sz="1800" b="0" i="0" u="none" strike="noStrike" baseline="0" noProof="0">
                          <a:solidFill>
                            <a:srgbClr val="000000"/>
                          </a:solidFill>
                          <a:latin typeface="Calibri"/>
                        </a:rPr>
                        <a:t>Questionnaire result:</a:t>
                      </a:r>
                      <a:endParaRPr lang="en-US"/>
                    </a:p>
                  </a:txBody>
                  <a:tcPr/>
                </a:tc>
                <a:extLst>
                  <a:ext uri="{0D108BD9-81ED-4DB2-BD59-A6C34878D82A}">
                    <a16:rowId xmlns:a16="http://schemas.microsoft.com/office/drawing/2014/main" val="2410445269"/>
                  </a:ext>
                </a:extLst>
              </a:tr>
            </a:tbl>
          </a:graphicData>
        </a:graphic>
      </p:graphicFrame>
      <p:graphicFrame>
        <p:nvGraphicFramePr>
          <p:cNvPr id="5" name="Table 4">
            <a:extLst>
              <a:ext uri="{FF2B5EF4-FFF2-40B4-BE49-F238E27FC236}">
                <a16:creationId xmlns:a16="http://schemas.microsoft.com/office/drawing/2014/main" id="{EEA1AC11-B311-03AB-259D-EBE33EB203FA}"/>
              </a:ext>
            </a:extLst>
          </p:cNvPr>
          <p:cNvGraphicFramePr>
            <a:graphicFrameLocks noGrp="1"/>
          </p:cNvGraphicFramePr>
          <p:nvPr>
            <p:extLst>
              <p:ext uri="{D42A27DB-BD31-4B8C-83A1-F6EECF244321}">
                <p14:modId xmlns:p14="http://schemas.microsoft.com/office/powerpoint/2010/main" val="2540215035"/>
              </p:ext>
            </p:extLst>
          </p:nvPr>
        </p:nvGraphicFramePr>
        <p:xfrm>
          <a:off x="6329680" y="391072"/>
          <a:ext cx="4789297" cy="2849283"/>
        </p:xfrm>
        <a:graphic>
          <a:graphicData uri="http://schemas.openxmlformats.org/drawingml/2006/table">
            <a:tbl>
              <a:tblPr firstRow="1" bandRow="1"/>
              <a:tblGrid>
                <a:gridCol w="4789297">
                  <a:extLst>
                    <a:ext uri="{9D8B030D-6E8A-4147-A177-3AD203B41FA5}">
                      <a16:colId xmlns:a16="http://schemas.microsoft.com/office/drawing/2014/main" val="3249188038"/>
                    </a:ext>
                  </a:extLst>
                </a:gridCol>
              </a:tblGrid>
              <a:tr h="2849283">
                <a:tc>
                  <a:txBody>
                    <a:bodyPr/>
                    <a:lstStyle/>
                    <a:p>
                      <a:pPr lvl="0">
                        <a:buNone/>
                      </a:pPr>
                      <a:r>
                        <a:rPr lang="en-US" sz="1800" b="0" i="0" u="none" strike="noStrike" baseline="0" noProof="0">
                          <a:solidFill>
                            <a:srgbClr val="000000"/>
                          </a:solidFill>
                          <a:latin typeface="Calibri"/>
                        </a:rPr>
                        <a:t>Questionnaire result:</a:t>
                      </a:r>
                      <a:endParaRPr lang="en-US"/>
                    </a:p>
                  </a:txBody>
                  <a:tcPr/>
                </a:tc>
                <a:extLst>
                  <a:ext uri="{0D108BD9-81ED-4DB2-BD59-A6C34878D82A}">
                    <a16:rowId xmlns:a16="http://schemas.microsoft.com/office/drawing/2014/main" val="2410445269"/>
                  </a:ext>
                </a:extLst>
              </a:tr>
            </a:tbl>
          </a:graphicData>
        </a:graphic>
      </p:graphicFrame>
      <p:graphicFrame>
        <p:nvGraphicFramePr>
          <p:cNvPr id="6" name="Table 4">
            <a:extLst>
              <a:ext uri="{FF2B5EF4-FFF2-40B4-BE49-F238E27FC236}">
                <a16:creationId xmlns:a16="http://schemas.microsoft.com/office/drawing/2014/main" id="{FFF4796A-0D17-53A6-94E3-51856FD43CBA}"/>
              </a:ext>
            </a:extLst>
          </p:cNvPr>
          <p:cNvGraphicFramePr>
            <a:graphicFrameLocks noGrp="1"/>
          </p:cNvGraphicFramePr>
          <p:nvPr>
            <p:extLst>
              <p:ext uri="{D42A27DB-BD31-4B8C-83A1-F6EECF244321}">
                <p14:modId xmlns:p14="http://schemas.microsoft.com/office/powerpoint/2010/main" val="559751671"/>
              </p:ext>
            </p:extLst>
          </p:nvPr>
        </p:nvGraphicFramePr>
        <p:xfrm>
          <a:off x="807940" y="3538462"/>
          <a:ext cx="4789297" cy="2849283"/>
        </p:xfrm>
        <a:graphic>
          <a:graphicData uri="http://schemas.openxmlformats.org/drawingml/2006/table">
            <a:tbl>
              <a:tblPr firstRow="1" bandRow="1"/>
              <a:tblGrid>
                <a:gridCol w="4789297">
                  <a:extLst>
                    <a:ext uri="{9D8B030D-6E8A-4147-A177-3AD203B41FA5}">
                      <a16:colId xmlns:a16="http://schemas.microsoft.com/office/drawing/2014/main" val="3249188038"/>
                    </a:ext>
                  </a:extLst>
                </a:gridCol>
              </a:tblGrid>
              <a:tr h="2849283">
                <a:tc>
                  <a:txBody>
                    <a:bodyPr/>
                    <a:lstStyle/>
                    <a:p>
                      <a:pPr lvl="0">
                        <a:buNone/>
                      </a:pPr>
                      <a:r>
                        <a:rPr lang="en-US" sz="1800" b="0" i="0" u="none" strike="noStrike" baseline="0" noProof="0">
                          <a:solidFill>
                            <a:srgbClr val="000000"/>
                          </a:solidFill>
                          <a:latin typeface="Calibri"/>
                        </a:rPr>
                        <a:t>Questionnaire result:</a:t>
                      </a:r>
                      <a:endParaRPr lang="en-US"/>
                    </a:p>
                  </a:txBody>
                  <a:tcPr/>
                </a:tc>
                <a:extLst>
                  <a:ext uri="{0D108BD9-81ED-4DB2-BD59-A6C34878D82A}">
                    <a16:rowId xmlns:a16="http://schemas.microsoft.com/office/drawing/2014/main" val="2410445269"/>
                  </a:ext>
                </a:extLst>
              </a:tr>
            </a:tbl>
          </a:graphicData>
        </a:graphic>
      </p:graphicFrame>
      <p:graphicFrame>
        <p:nvGraphicFramePr>
          <p:cNvPr id="7" name="Table 4">
            <a:extLst>
              <a:ext uri="{FF2B5EF4-FFF2-40B4-BE49-F238E27FC236}">
                <a16:creationId xmlns:a16="http://schemas.microsoft.com/office/drawing/2014/main" id="{9943B5D1-30A8-89D6-A6B1-34A2FFF76B5D}"/>
              </a:ext>
            </a:extLst>
          </p:cNvPr>
          <p:cNvGraphicFramePr>
            <a:graphicFrameLocks noGrp="1"/>
          </p:cNvGraphicFramePr>
          <p:nvPr>
            <p:extLst>
              <p:ext uri="{D42A27DB-BD31-4B8C-83A1-F6EECF244321}">
                <p14:modId xmlns:p14="http://schemas.microsoft.com/office/powerpoint/2010/main" val="2383207109"/>
              </p:ext>
            </p:extLst>
          </p:nvPr>
        </p:nvGraphicFramePr>
        <p:xfrm>
          <a:off x="6373853" y="3516375"/>
          <a:ext cx="4789297" cy="2849283"/>
        </p:xfrm>
        <a:graphic>
          <a:graphicData uri="http://schemas.openxmlformats.org/drawingml/2006/table">
            <a:tbl>
              <a:tblPr firstRow="1" bandRow="1"/>
              <a:tblGrid>
                <a:gridCol w="4789297">
                  <a:extLst>
                    <a:ext uri="{9D8B030D-6E8A-4147-A177-3AD203B41FA5}">
                      <a16:colId xmlns:a16="http://schemas.microsoft.com/office/drawing/2014/main" val="3249188038"/>
                    </a:ext>
                  </a:extLst>
                </a:gridCol>
              </a:tblGrid>
              <a:tr h="2849283">
                <a:tc>
                  <a:txBody>
                    <a:bodyPr/>
                    <a:lstStyle/>
                    <a:p>
                      <a:r>
                        <a:rPr lang="en-US"/>
                        <a:t>Questionnaire result:</a:t>
                      </a:r>
                    </a:p>
                  </a:txBody>
                  <a:tcPr/>
                </a:tc>
                <a:extLst>
                  <a:ext uri="{0D108BD9-81ED-4DB2-BD59-A6C34878D82A}">
                    <a16:rowId xmlns:a16="http://schemas.microsoft.com/office/drawing/2014/main" val="2410445269"/>
                  </a:ext>
                </a:extLst>
              </a:tr>
            </a:tbl>
          </a:graphicData>
        </a:graphic>
      </p:graphicFrame>
      <p:pic>
        <p:nvPicPr>
          <p:cNvPr id="8" name="Picture 8" descr="Chart, pie chart&#10;&#10;Description automatically generated">
            <a:extLst>
              <a:ext uri="{FF2B5EF4-FFF2-40B4-BE49-F238E27FC236}">
                <a16:creationId xmlns:a16="http://schemas.microsoft.com/office/drawing/2014/main" id="{61C13C07-34A9-1957-71D1-2AF61A1A14B1}"/>
              </a:ext>
            </a:extLst>
          </p:cNvPr>
          <p:cNvPicPr>
            <a:picLocks noChangeAspect="1"/>
          </p:cNvPicPr>
          <p:nvPr/>
        </p:nvPicPr>
        <p:blipFill>
          <a:blip r:embed="rId3"/>
          <a:stretch>
            <a:fillRect/>
          </a:stretch>
        </p:blipFill>
        <p:spPr>
          <a:xfrm>
            <a:off x="6403009" y="712479"/>
            <a:ext cx="4554329" cy="2517564"/>
          </a:xfrm>
          <a:prstGeom prst="rect">
            <a:avLst/>
          </a:prstGeom>
        </p:spPr>
      </p:pic>
      <p:pic>
        <p:nvPicPr>
          <p:cNvPr id="10" name="Picture 10" descr="Chart, pie chart&#10;&#10;Description automatically generated">
            <a:extLst>
              <a:ext uri="{FF2B5EF4-FFF2-40B4-BE49-F238E27FC236}">
                <a16:creationId xmlns:a16="http://schemas.microsoft.com/office/drawing/2014/main" id="{1BB53C78-0F70-6503-6A88-C9E3F273D4E1}"/>
              </a:ext>
            </a:extLst>
          </p:cNvPr>
          <p:cNvPicPr>
            <a:picLocks noChangeAspect="1"/>
          </p:cNvPicPr>
          <p:nvPr/>
        </p:nvPicPr>
        <p:blipFill>
          <a:blip r:embed="rId4"/>
          <a:stretch>
            <a:fillRect/>
          </a:stretch>
        </p:blipFill>
        <p:spPr>
          <a:xfrm>
            <a:off x="914400" y="3828024"/>
            <a:ext cx="4543286" cy="2481866"/>
          </a:xfrm>
          <a:prstGeom prst="rect">
            <a:avLst/>
          </a:prstGeom>
        </p:spPr>
      </p:pic>
      <p:pic>
        <p:nvPicPr>
          <p:cNvPr id="11" name="Picture 11" descr="Chart, pie chart&#10;&#10;Description automatically generated">
            <a:extLst>
              <a:ext uri="{FF2B5EF4-FFF2-40B4-BE49-F238E27FC236}">
                <a16:creationId xmlns:a16="http://schemas.microsoft.com/office/drawing/2014/main" id="{17D294F0-920C-FF2D-4DD4-A21C0D19C090}"/>
              </a:ext>
            </a:extLst>
          </p:cNvPr>
          <p:cNvPicPr>
            <a:picLocks noChangeAspect="1"/>
          </p:cNvPicPr>
          <p:nvPr/>
        </p:nvPicPr>
        <p:blipFill>
          <a:blip r:embed="rId5"/>
          <a:stretch>
            <a:fillRect/>
          </a:stretch>
        </p:blipFill>
        <p:spPr>
          <a:xfrm>
            <a:off x="6491356" y="3824167"/>
            <a:ext cx="4465982" cy="2478535"/>
          </a:xfrm>
          <a:prstGeom prst="rect">
            <a:avLst/>
          </a:prstGeom>
        </p:spPr>
      </p:pic>
      <p:sp>
        <p:nvSpPr>
          <p:cNvPr id="12" name="TextBox 11">
            <a:extLst>
              <a:ext uri="{FF2B5EF4-FFF2-40B4-BE49-F238E27FC236}">
                <a16:creationId xmlns:a16="http://schemas.microsoft.com/office/drawing/2014/main" id="{68974E98-610A-5B1D-F2CB-B7FE5497E2D6}"/>
              </a:ext>
            </a:extLst>
          </p:cNvPr>
          <p:cNvSpPr txBox="1"/>
          <p:nvPr/>
        </p:nvSpPr>
        <p:spPr>
          <a:xfrm>
            <a:off x="3465443" y="6414052"/>
            <a:ext cx="52721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
            </a:r>
            <a:r>
              <a:rPr lang="en-GB"/>
              <a:t>Q</a:t>
            </a:r>
            <a:r>
              <a:rPr lang="en-US" err="1"/>
              <a:t>uestion</a:t>
            </a:r>
            <a:r>
              <a:rPr lang="en-US"/>
              <a:t> 1-4, blue color is the correct answer***</a:t>
            </a:r>
          </a:p>
        </p:txBody>
      </p:sp>
      <p:pic>
        <p:nvPicPr>
          <p:cNvPr id="2" name="Picture 2" descr="Chart, pie chart&#10;&#10;Description automatically generated">
            <a:extLst>
              <a:ext uri="{FF2B5EF4-FFF2-40B4-BE49-F238E27FC236}">
                <a16:creationId xmlns:a16="http://schemas.microsoft.com/office/drawing/2014/main" id="{E156687F-0515-AF12-9399-143443D578A9}"/>
              </a:ext>
            </a:extLst>
          </p:cNvPr>
          <p:cNvPicPr>
            <a:picLocks noChangeAspect="1"/>
          </p:cNvPicPr>
          <p:nvPr/>
        </p:nvPicPr>
        <p:blipFill>
          <a:blip r:embed="rId6"/>
          <a:stretch>
            <a:fillRect/>
          </a:stretch>
        </p:blipFill>
        <p:spPr>
          <a:xfrm>
            <a:off x="914400" y="712602"/>
            <a:ext cx="4477023" cy="2506273"/>
          </a:xfrm>
          <a:prstGeom prst="rect">
            <a:avLst/>
          </a:prstGeom>
        </p:spPr>
      </p:pic>
    </p:spTree>
    <p:extLst>
      <p:ext uri="{BB962C8B-B14F-4D97-AF65-F5344CB8AC3E}">
        <p14:creationId xmlns:p14="http://schemas.microsoft.com/office/powerpoint/2010/main" val="2773477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471862C-2E4B-931C-83EB-87B1B428902F}"/>
              </a:ext>
            </a:extLst>
          </p:cNvPr>
          <p:cNvGraphicFramePr>
            <a:graphicFrameLocks noGrp="1"/>
          </p:cNvGraphicFramePr>
          <p:nvPr/>
        </p:nvGraphicFramePr>
        <p:xfrm>
          <a:off x="818984" y="413158"/>
          <a:ext cx="4789297" cy="2849283"/>
        </p:xfrm>
        <a:graphic>
          <a:graphicData uri="http://schemas.openxmlformats.org/drawingml/2006/table">
            <a:tbl>
              <a:tblPr firstRow="1" bandRow="1"/>
              <a:tblGrid>
                <a:gridCol w="4789297">
                  <a:extLst>
                    <a:ext uri="{9D8B030D-6E8A-4147-A177-3AD203B41FA5}">
                      <a16:colId xmlns:a16="http://schemas.microsoft.com/office/drawing/2014/main" val="3249188038"/>
                    </a:ext>
                  </a:extLst>
                </a:gridCol>
              </a:tblGrid>
              <a:tr h="2849283">
                <a:tc>
                  <a:txBody>
                    <a:bodyPr/>
                    <a:lstStyle/>
                    <a:p>
                      <a:pPr lvl="0">
                        <a:buNone/>
                      </a:pPr>
                      <a:r>
                        <a:rPr lang="en-US" sz="1800" b="0" i="0" u="none" strike="noStrike" baseline="0" noProof="0">
                          <a:solidFill>
                            <a:srgbClr val="000000"/>
                          </a:solidFill>
                          <a:latin typeface="Calibri"/>
                        </a:rPr>
                        <a:t>Questionnaire result:</a:t>
                      </a:r>
                      <a:endParaRPr lang="en-US"/>
                    </a:p>
                  </a:txBody>
                  <a:tcPr/>
                </a:tc>
                <a:extLst>
                  <a:ext uri="{0D108BD9-81ED-4DB2-BD59-A6C34878D82A}">
                    <a16:rowId xmlns:a16="http://schemas.microsoft.com/office/drawing/2014/main" val="2410445269"/>
                  </a:ext>
                </a:extLst>
              </a:tr>
            </a:tbl>
          </a:graphicData>
        </a:graphic>
      </p:graphicFrame>
      <p:graphicFrame>
        <p:nvGraphicFramePr>
          <p:cNvPr id="5" name="Table 4">
            <a:extLst>
              <a:ext uri="{FF2B5EF4-FFF2-40B4-BE49-F238E27FC236}">
                <a16:creationId xmlns:a16="http://schemas.microsoft.com/office/drawing/2014/main" id="{EEA1AC11-B311-03AB-259D-EBE33EB203FA}"/>
              </a:ext>
            </a:extLst>
          </p:cNvPr>
          <p:cNvGraphicFramePr>
            <a:graphicFrameLocks noGrp="1"/>
          </p:cNvGraphicFramePr>
          <p:nvPr/>
        </p:nvGraphicFramePr>
        <p:xfrm>
          <a:off x="6329680" y="391072"/>
          <a:ext cx="4789297" cy="2849283"/>
        </p:xfrm>
        <a:graphic>
          <a:graphicData uri="http://schemas.openxmlformats.org/drawingml/2006/table">
            <a:tbl>
              <a:tblPr firstRow="1" bandRow="1"/>
              <a:tblGrid>
                <a:gridCol w="4789297">
                  <a:extLst>
                    <a:ext uri="{9D8B030D-6E8A-4147-A177-3AD203B41FA5}">
                      <a16:colId xmlns:a16="http://schemas.microsoft.com/office/drawing/2014/main" val="3249188038"/>
                    </a:ext>
                  </a:extLst>
                </a:gridCol>
              </a:tblGrid>
              <a:tr h="2849283">
                <a:tc>
                  <a:txBody>
                    <a:bodyPr/>
                    <a:lstStyle/>
                    <a:p>
                      <a:pPr lvl="0">
                        <a:buNone/>
                      </a:pPr>
                      <a:r>
                        <a:rPr lang="en-US" sz="1800" b="0" i="0" u="none" strike="noStrike" baseline="0" noProof="0">
                          <a:solidFill>
                            <a:srgbClr val="000000"/>
                          </a:solidFill>
                          <a:latin typeface="Calibri"/>
                        </a:rPr>
                        <a:t>Questionnaire result:</a:t>
                      </a:r>
                      <a:endParaRPr lang="en-US"/>
                    </a:p>
                  </a:txBody>
                  <a:tcPr/>
                </a:tc>
                <a:extLst>
                  <a:ext uri="{0D108BD9-81ED-4DB2-BD59-A6C34878D82A}">
                    <a16:rowId xmlns:a16="http://schemas.microsoft.com/office/drawing/2014/main" val="2410445269"/>
                  </a:ext>
                </a:extLst>
              </a:tr>
            </a:tbl>
          </a:graphicData>
        </a:graphic>
      </p:graphicFrame>
      <p:graphicFrame>
        <p:nvGraphicFramePr>
          <p:cNvPr id="6" name="Table 4">
            <a:extLst>
              <a:ext uri="{FF2B5EF4-FFF2-40B4-BE49-F238E27FC236}">
                <a16:creationId xmlns:a16="http://schemas.microsoft.com/office/drawing/2014/main" id="{FFF4796A-0D17-53A6-94E3-51856FD43CBA}"/>
              </a:ext>
            </a:extLst>
          </p:cNvPr>
          <p:cNvGraphicFramePr>
            <a:graphicFrameLocks noGrp="1"/>
          </p:cNvGraphicFramePr>
          <p:nvPr>
            <p:extLst>
              <p:ext uri="{D42A27DB-BD31-4B8C-83A1-F6EECF244321}">
                <p14:modId xmlns:p14="http://schemas.microsoft.com/office/powerpoint/2010/main" val="3756268573"/>
              </p:ext>
            </p:extLst>
          </p:nvPr>
        </p:nvGraphicFramePr>
        <p:xfrm>
          <a:off x="3491505" y="3494288"/>
          <a:ext cx="4789297" cy="2849283"/>
        </p:xfrm>
        <a:graphic>
          <a:graphicData uri="http://schemas.openxmlformats.org/drawingml/2006/table">
            <a:tbl>
              <a:tblPr firstRow="1" bandRow="1"/>
              <a:tblGrid>
                <a:gridCol w="4789297">
                  <a:extLst>
                    <a:ext uri="{9D8B030D-6E8A-4147-A177-3AD203B41FA5}">
                      <a16:colId xmlns:a16="http://schemas.microsoft.com/office/drawing/2014/main" val="3249188038"/>
                    </a:ext>
                  </a:extLst>
                </a:gridCol>
              </a:tblGrid>
              <a:tr h="2849283">
                <a:tc>
                  <a:txBody>
                    <a:bodyPr/>
                    <a:lstStyle/>
                    <a:p>
                      <a:pPr lvl="0">
                        <a:buNone/>
                      </a:pPr>
                      <a:r>
                        <a:rPr lang="en-US" sz="1800" b="0" i="0" u="none" strike="noStrike" baseline="0" noProof="0">
                          <a:solidFill>
                            <a:srgbClr val="000000"/>
                          </a:solidFill>
                          <a:latin typeface="Calibri"/>
                        </a:rPr>
                        <a:t>Questionnaire result:</a:t>
                      </a:r>
                      <a:endParaRPr lang="en-US"/>
                    </a:p>
                  </a:txBody>
                  <a:tcPr/>
                </a:tc>
                <a:extLst>
                  <a:ext uri="{0D108BD9-81ED-4DB2-BD59-A6C34878D82A}">
                    <a16:rowId xmlns:a16="http://schemas.microsoft.com/office/drawing/2014/main" val="2410445269"/>
                  </a:ext>
                </a:extLst>
              </a:tr>
            </a:tbl>
          </a:graphicData>
        </a:graphic>
      </p:graphicFrame>
      <p:pic>
        <p:nvPicPr>
          <p:cNvPr id="2" name="Picture 2" descr="Chart, pie chart&#10;&#10;Description automatically generated">
            <a:extLst>
              <a:ext uri="{FF2B5EF4-FFF2-40B4-BE49-F238E27FC236}">
                <a16:creationId xmlns:a16="http://schemas.microsoft.com/office/drawing/2014/main" id="{89FA27BE-1B5A-FBA7-1A94-394AEE251CA7}"/>
              </a:ext>
            </a:extLst>
          </p:cNvPr>
          <p:cNvPicPr>
            <a:picLocks noChangeAspect="1"/>
          </p:cNvPicPr>
          <p:nvPr/>
        </p:nvPicPr>
        <p:blipFill>
          <a:blip r:embed="rId2"/>
          <a:stretch>
            <a:fillRect/>
          </a:stretch>
        </p:blipFill>
        <p:spPr>
          <a:xfrm>
            <a:off x="980662" y="712599"/>
            <a:ext cx="4477025" cy="2517323"/>
          </a:xfrm>
          <a:prstGeom prst="rect">
            <a:avLst/>
          </a:prstGeom>
        </p:spPr>
      </p:pic>
      <p:pic>
        <p:nvPicPr>
          <p:cNvPr id="13" name="Picture 13" descr="Chart, pie chart&#10;&#10;Description automatically generated">
            <a:extLst>
              <a:ext uri="{FF2B5EF4-FFF2-40B4-BE49-F238E27FC236}">
                <a16:creationId xmlns:a16="http://schemas.microsoft.com/office/drawing/2014/main" id="{88230BF7-7B96-8E9B-A181-828168F6F198}"/>
              </a:ext>
            </a:extLst>
          </p:cNvPr>
          <p:cNvPicPr>
            <a:picLocks noChangeAspect="1"/>
          </p:cNvPicPr>
          <p:nvPr/>
        </p:nvPicPr>
        <p:blipFill>
          <a:blip r:embed="rId3"/>
          <a:stretch>
            <a:fillRect/>
          </a:stretch>
        </p:blipFill>
        <p:spPr>
          <a:xfrm>
            <a:off x="3586922" y="3813070"/>
            <a:ext cx="4421808" cy="2478642"/>
          </a:xfrm>
          <a:prstGeom prst="rect">
            <a:avLst/>
          </a:prstGeom>
        </p:spPr>
      </p:pic>
      <p:sp>
        <p:nvSpPr>
          <p:cNvPr id="15" name="TextBox 14">
            <a:extLst>
              <a:ext uri="{FF2B5EF4-FFF2-40B4-BE49-F238E27FC236}">
                <a16:creationId xmlns:a16="http://schemas.microsoft.com/office/drawing/2014/main" id="{469C5017-2FD4-A679-D1BF-B457316582A7}"/>
              </a:ext>
            </a:extLst>
          </p:cNvPr>
          <p:cNvSpPr txBox="1"/>
          <p:nvPr/>
        </p:nvSpPr>
        <p:spPr>
          <a:xfrm>
            <a:off x="991704" y="6414053"/>
            <a:ext cx="112002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t>
            </a:r>
            <a:r>
              <a:rPr lang="en-GB">
                <a:cs typeface="Calibri"/>
              </a:rPr>
              <a:t>Q</a:t>
            </a:r>
            <a:r>
              <a:rPr lang="en-US" err="1">
                <a:cs typeface="Calibri"/>
              </a:rPr>
              <a:t>uestion</a:t>
            </a:r>
            <a:r>
              <a:rPr lang="en-US">
                <a:cs typeface="Calibri"/>
              </a:rPr>
              <a:t> 5 and 7, blue is the correct answer, question 6 is all correct answer except yellow and green***</a:t>
            </a:r>
          </a:p>
        </p:txBody>
      </p:sp>
      <p:pic>
        <p:nvPicPr>
          <p:cNvPr id="16" name="Picture 16" descr="Chart, pie chart&#10;&#10;Description automatically generated">
            <a:extLst>
              <a:ext uri="{FF2B5EF4-FFF2-40B4-BE49-F238E27FC236}">
                <a16:creationId xmlns:a16="http://schemas.microsoft.com/office/drawing/2014/main" id="{A09397A6-F2C6-CCE0-39B2-16C5D337E3E7}"/>
              </a:ext>
            </a:extLst>
          </p:cNvPr>
          <p:cNvPicPr>
            <a:picLocks noChangeAspect="1"/>
          </p:cNvPicPr>
          <p:nvPr/>
        </p:nvPicPr>
        <p:blipFill>
          <a:blip r:embed="rId4"/>
          <a:stretch>
            <a:fillRect/>
          </a:stretch>
        </p:blipFill>
        <p:spPr>
          <a:xfrm>
            <a:off x="6425095" y="716562"/>
            <a:ext cx="4477025" cy="2498353"/>
          </a:xfrm>
          <a:prstGeom prst="rect">
            <a:avLst/>
          </a:prstGeom>
        </p:spPr>
      </p:pic>
    </p:spTree>
    <p:extLst>
      <p:ext uri="{BB962C8B-B14F-4D97-AF65-F5344CB8AC3E}">
        <p14:creationId xmlns:p14="http://schemas.microsoft.com/office/powerpoint/2010/main" val="240464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E53BB-9B5E-A269-8DFC-7AF4402765A0}"/>
              </a:ext>
            </a:extLst>
          </p:cNvPr>
          <p:cNvSpPr>
            <a:spLocks noGrp="1"/>
          </p:cNvSpPr>
          <p:nvPr>
            <p:ph type="title"/>
          </p:nvPr>
        </p:nvSpPr>
        <p:spPr/>
        <p:txBody>
          <a:bodyPr>
            <a:normAutofit/>
          </a:bodyPr>
          <a:lstStyle/>
          <a:p>
            <a:r>
              <a:rPr lang="en-US" sz="3600">
                <a:latin typeface="Calibri"/>
                <a:cs typeface="Calibri"/>
              </a:rPr>
              <a:t>Questionnaire result:</a:t>
            </a:r>
            <a:endParaRPr lang="en-US" sz="3600">
              <a:cs typeface="Calibri Light"/>
            </a:endParaRPr>
          </a:p>
        </p:txBody>
      </p:sp>
      <p:pic>
        <p:nvPicPr>
          <p:cNvPr id="5" name="Picture 5" descr="Chart, pie chart&#10;&#10;Description automatically generated">
            <a:extLst>
              <a:ext uri="{FF2B5EF4-FFF2-40B4-BE49-F238E27FC236}">
                <a16:creationId xmlns:a16="http://schemas.microsoft.com/office/drawing/2014/main" id="{2B4F1744-E1BF-342E-0A41-B9AC44F35ED9}"/>
              </a:ext>
            </a:extLst>
          </p:cNvPr>
          <p:cNvPicPr>
            <a:picLocks noGrp="1" noChangeAspect="1"/>
          </p:cNvPicPr>
          <p:nvPr>
            <p:ph idx="1"/>
          </p:nvPr>
        </p:nvPicPr>
        <p:blipFill>
          <a:blip r:embed="rId2"/>
          <a:stretch>
            <a:fillRect/>
          </a:stretch>
        </p:blipFill>
        <p:spPr>
          <a:xfrm>
            <a:off x="838200" y="1940377"/>
            <a:ext cx="10515600" cy="4121834"/>
          </a:xfrm>
        </p:spPr>
      </p:pic>
    </p:spTree>
    <p:extLst>
      <p:ext uri="{BB962C8B-B14F-4D97-AF65-F5344CB8AC3E}">
        <p14:creationId xmlns:p14="http://schemas.microsoft.com/office/powerpoint/2010/main" val="3057577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777B-C224-4564-859E-19F42C3DA7CF}"/>
              </a:ext>
            </a:extLst>
          </p:cNvPr>
          <p:cNvSpPr>
            <a:spLocks noGrp="1"/>
          </p:cNvSpPr>
          <p:nvPr>
            <p:ph type="title"/>
          </p:nvPr>
        </p:nvSpPr>
        <p:spPr>
          <a:xfrm>
            <a:off x="302491" y="-143910"/>
            <a:ext cx="10515600" cy="1325563"/>
          </a:xfrm>
        </p:spPr>
        <p:txBody>
          <a:bodyPr/>
          <a:lstStyle/>
          <a:p>
            <a:r>
              <a:rPr lang="en-HK" altLang="zh-HK">
                <a:solidFill>
                  <a:srgbClr val="FF0000"/>
                </a:solidFill>
              </a:rPr>
              <a:t>After completing the Project…</a:t>
            </a:r>
            <a:endParaRPr lang="en-HK"/>
          </a:p>
        </p:txBody>
      </p:sp>
      <p:sp>
        <p:nvSpPr>
          <p:cNvPr id="3" name="Content Placeholder 2">
            <a:extLst>
              <a:ext uri="{FF2B5EF4-FFF2-40B4-BE49-F238E27FC236}">
                <a16:creationId xmlns:a16="http://schemas.microsoft.com/office/drawing/2014/main" id="{071FC0D5-DD35-4909-8C11-062C08B0552F}"/>
              </a:ext>
            </a:extLst>
          </p:cNvPr>
          <p:cNvSpPr>
            <a:spLocks noGrp="1"/>
          </p:cNvSpPr>
          <p:nvPr>
            <p:ph idx="1"/>
          </p:nvPr>
        </p:nvSpPr>
        <p:spPr>
          <a:xfrm>
            <a:off x="302491" y="842038"/>
            <a:ext cx="11785676" cy="1880504"/>
          </a:xfrm>
        </p:spPr>
        <p:txBody>
          <a:bodyPr vert="horz" lIns="91440" tIns="45720" rIns="91440" bIns="45720" rtlCol="0" anchor="t">
            <a:normAutofit/>
          </a:bodyPr>
          <a:lstStyle/>
          <a:p>
            <a:pPr marL="0" indent="0">
              <a:buNone/>
            </a:pPr>
            <a:r>
              <a:rPr lang="en-HK" sz="3200" b="1"/>
              <a:t>3. Outcome of the Project</a:t>
            </a:r>
          </a:p>
          <a:p>
            <a:pPr marL="0" indent="0">
              <a:buNone/>
            </a:pPr>
            <a:r>
              <a:rPr lang="en-HK"/>
              <a:t>Are the expected </a:t>
            </a:r>
            <a:r>
              <a:rPr lang="en-HK" u="sng"/>
              <a:t>outcomes achieved</a:t>
            </a:r>
            <a:r>
              <a:rPr lang="en-HK"/>
              <a:t>? </a:t>
            </a:r>
            <a:r>
              <a:rPr lang="en-US" kern="100">
                <a:solidFill>
                  <a:srgbClr val="000000"/>
                </a:solidFill>
                <a:effectLst/>
                <a:latin typeface="Calibri"/>
                <a:ea typeface="PMingLiU"/>
                <a:cs typeface="Times New Roman"/>
              </a:rPr>
              <a:t>Please give </a:t>
            </a:r>
            <a:r>
              <a:rPr lang="en-US" u="sng" kern="100">
                <a:solidFill>
                  <a:srgbClr val="000000"/>
                </a:solidFill>
                <a:effectLst/>
                <a:latin typeface="Calibri"/>
                <a:ea typeface="PMingLiU"/>
                <a:cs typeface="Times New Roman"/>
              </a:rPr>
              <a:t>evidence</a:t>
            </a:r>
            <a:r>
              <a:rPr lang="en-US" kern="100">
                <a:solidFill>
                  <a:srgbClr val="000000"/>
                </a:solidFill>
                <a:effectLst/>
                <a:latin typeface="Calibri"/>
                <a:ea typeface="PMingLiU"/>
                <a:cs typeface="Times New Roman"/>
              </a:rPr>
              <a:t> to explain.</a:t>
            </a:r>
            <a:r>
              <a:rPr lang="en-US" kern="100">
                <a:solidFill>
                  <a:srgbClr val="000000"/>
                </a:solidFill>
                <a:latin typeface="Calibri"/>
                <a:ea typeface="PMingLiU"/>
                <a:cs typeface="Times New Roman"/>
              </a:rPr>
              <a:t> </a:t>
            </a:r>
            <a:endParaRPr lang="en-US"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endParaRPr>
          </a:p>
          <a:p>
            <a:pPr marL="0" indent="0">
              <a:buNone/>
            </a:pPr>
            <a:r>
              <a:rPr lang="en-US" sz="1800" b="1" kern="100">
                <a:solidFill>
                  <a:srgbClr val="000000"/>
                </a:solidFill>
                <a:effectLst/>
                <a:latin typeface="Calibri"/>
                <a:ea typeface="PMingLiU"/>
                <a:cs typeface="Times New Roman"/>
              </a:rPr>
              <a:t>(e.g. Questionnaire result, feedback from target group/community, etc.)</a:t>
            </a:r>
          </a:p>
          <a:p>
            <a:pPr marL="0" indent="0">
              <a:buNone/>
            </a:pPr>
            <a:r>
              <a:rPr lang="en-US" sz="1800" b="1" kern="10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 </a:t>
            </a:r>
          </a:p>
          <a:p>
            <a:pPr marL="0" indent="0">
              <a:buNone/>
            </a:pPr>
            <a:endParaRPr lang="en-HK" sz="1600" b="1"/>
          </a:p>
        </p:txBody>
      </p:sp>
      <p:sp>
        <p:nvSpPr>
          <p:cNvPr id="4" name="文字方塊 3"/>
          <p:cNvSpPr txBox="1"/>
          <p:nvPr/>
        </p:nvSpPr>
        <p:spPr>
          <a:xfrm>
            <a:off x="749300" y="3256301"/>
            <a:ext cx="4810991" cy="3139321"/>
          </a:xfrm>
          <a:prstGeom prst="rect">
            <a:avLst/>
          </a:prstGeom>
          <a:noFill/>
          <a:ln>
            <a:solidFill>
              <a:schemeClr val="tx1"/>
            </a:solidFill>
          </a:ln>
        </p:spPr>
        <p:txBody>
          <a:bodyPr wrap="square" rtlCol="0">
            <a:spAutoFit/>
          </a:bodyPr>
          <a:lstStyle/>
          <a:p>
            <a:r>
              <a:rPr lang="en-US" altLang="zh-HK"/>
              <a:t>Website content:</a:t>
            </a:r>
          </a:p>
          <a:p>
            <a:endParaRPr lang="en-US" altLang="zh-HK"/>
          </a:p>
          <a:p>
            <a:endParaRPr lang="en-US" altLang="zh-HK"/>
          </a:p>
          <a:p>
            <a:endParaRPr lang="en-US" altLang="zh-HK"/>
          </a:p>
          <a:p>
            <a:endParaRPr lang="en-US" altLang="zh-HK"/>
          </a:p>
          <a:p>
            <a:endParaRPr lang="en-US" altLang="zh-HK"/>
          </a:p>
          <a:p>
            <a:endParaRPr lang="en-US" altLang="zh-HK"/>
          </a:p>
          <a:p>
            <a:endParaRPr lang="en-US" altLang="zh-HK"/>
          </a:p>
          <a:p>
            <a:endParaRPr lang="en-US" altLang="zh-HK"/>
          </a:p>
          <a:p>
            <a:endParaRPr lang="en-US" altLang="zh-HK"/>
          </a:p>
          <a:p>
            <a:endParaRPr lang="zh-HK" altLang="en-US"/>
          </a:p>
        </p:txBody>
      </p:sp>
      <p:sp>
        <p:nvSpPr>
          <p:cNvPr id="5" name="文字方塊 4"/>
          <p:cNvSpPr txBox="1"/>
          <p:nvPr/>
        </p:nvSpPr>
        <p:spPr>
          <a:xfrm>
            <a:off x="6169891" y="3256300"/>
            <a:ext cx="4810991" cy="3139321"/>
          </a:xfrm>
          <a:prstGeom prst="rect">
            <a:avLst/>
          </a:prstGeom>
          <a:noFill/>
          <a:ln>
            <a:solidFill>
              <a:schemeClr val="tx1"/>
            </a:solidFill>
          </a:ln>
        </p:spPr>
        <p:txBody>
          <a:bodyPr wrap="square" rtlCol="0">
            <a:spAutoFit/>
          </a:bodyPr>
          <a:lstStyle/>
          <a:p>
            <a:r>
              <a:rPr lang="en-US" altLang="zh-HK"/>
              <a:t>Website questions</a:t>
            </a:r>
            <a:r>
              <a:rPr lang="en-US" altLang="zh-HK" kern="100">
                <a:solidFill>
                  <a:srgbClr val="000000"/>
                </a:solidFill>
                <a:latin typeface="Calibri" panose="020F0502020204030204" pitchFamily="34" charset="0"/>
                <a:ea typeface="PMingLiU" panose="02020500000000000000" pitchFamily="18" charset="-120"/>
                <a:cs typeface="Times New Roman" panose="02020603050405020304" pitchFamily="18" charset="0"/>
              </a:rPr>
              <a:t>:</a:t>
            </a:r>
            <a:r>
              <a:rPr lang="en-US" altLang="zh-HK"/>
              <a:t> </a:t>
            </a:r>
          </a:p>
          <a:p>
            <a:endParaRPr lang="en-US" altLang="zh-HK"/>
          </a:p>
          <a:p>
            <a:endParaRPr lang="en-US" altLang="zh-HK"/>
          </a:p>
          <a:p>
            <a:endParaRPr lang="en-US" altLang="zh-HK"/>
          </a:p>
          <a:p>
            <a:endParaRPr lang="en-US" altLang="zh-HK"/>
          </a:p>
          <a:p>
            <a:endParaRPr lang="en-US" altLang="zh-HK"/>
          </a:p>
          <a:p>
            <a:endParaRPr lang="en-US" altLang="zh-HK"/>
          </a:p>
          <a:p>
            <a:endParaRPr lang="en-US" altLang="zh-HK"/>
          </a:p>
          <a:p>
            <a:endParaRPr lang="en-US" altLang="zh-HK"/>
          </a:p>
          <a:p>
            <a:endParaRPr lang="en-US" altLang="zh-HK"/>
          </a:p>
          <a:p>
            <a:endParaRPr lang="zh-HK" altLang="en-US"/>
          </a:p>
        </p:txBody>
      </p:sp>
      <p:sp>
        <p:nvSpPr>
          <p:cNvPr id="6" name="文字方塊 5"/>
          <p:cNvSpPr txBox="1"/>
          <p:nvPr/>
        </p:nvSpPr>
        <p:spPr>
          <a:xfrm>
            <a:off x="749300" y="2399377"/>
            <a:ext cx="10317018" cy="646331"/>
          </a:xfrm>
          <a:prstGeom prst="rect">
            <a:avLst/>
          </a:prstGeom>
          <a:noFill/>
          <a:ln>
            <a:solidFill>
              <a:schemeClr val="tx1"/>
            </a:solidFill>
          </a:ln>
        </p:spPr>
        <p:txBody>
          <a:bodyPr wrap="square" rtlCol="0">
            <a:spAutoFit/>
          </a:bodyPr>
          <a:lstStyle/>
          <a:p>
            <a:r>
              <a:rPr lang="en-US" altLang="zh-HK"/>
              <a:t>Expected Outcome 2: Expand cybersecurity knowledge</a:t>
            </a:r>
          </a:p>
          <a:p>
            <a:endParaRPr lang="zh-HK" altLang="en-US"/>
          </a:p>
        </p:txBody>
      </p:sp>
      <p:pic>
        <p:nvPicPr>
          <p:cNvPr id="12" name="Picture 11">
            <a:extLst>
              <a:ext uri="{FF2B5EF4-FFF2-40B4-BE49-F238E27FC236}">
                <a16:creationId xmlns:a16="http://schemas.microsoft.com/office/drawing/2014/main" id="{009FEBAB-7606-230C-1465-B423DC4AFDCC}"/>
              </a:ext>
            </a:extLst>
          </p:cNvPr>
          <p:cNvPicPr>
            <a:picLocks noChangeAspect="1"/>
          </p:cNvPicPr>
          <p:nvPr/>
        </p:nvPicPr>
        <p:blipFill>
          <a:blip r:embed="rId3"/>
          <a:stretch>
            <a:fillRect/>
          </a:stretch>
        </p:blipFill>
        <p:spPr>
          <a:xfrm>
            <a:off x="749300" y="3708490"/>
            <a:ext cx="4810991" cy="2471965"/>
          </a:xfrm>
          <a:prstGeom prst="rect">
            <a:avLst/>
          </a:prstGeom>
        </p:spPr>
      </p:pic>
      <p:pic>
        <p:nvPicPr>
          <p:cNvPr id="16" name="Picture 15">
            <a:extLst>
              <a:ext uri="{FF2B5EF4-FFF2-40B4-BE49-F238E27FC236}">
                <a16:creationId xmlns:a16="http://schemas.microsoft.com/office/drawing/2014/main" id="{77C0381D-5E0A-97C0-2792-B469D27843FE}"/>
              </a:ext>
            </a:extLst>
          </p:cNvPr>
          <p:cNvPicPr>
            <a:picLocks noChangeAspect="1"/>
          </p:cNvPicPr>
          <p:nvPr/>
        </p:nvPicPr>
        <p:blipFill>
          <a:blip r:embed="rId4"/>
          <a:stretch>
            <a:fillRect/>
          </a:stretch>
        </p:blipFill>
        <p:spPr>
          <a:xfrm>
            <a:off x="6169891" y="3589977"/>
            <a:ext cx="4931270" cy="2590478"/>
          </a:xfrm>
          <a:prstGeom prst="rect">
            <a:avLst/>
          </a:prstGeom>
        </p:spPr>
      </p:pic>
    </p:spTree>
    <p:extLst>
      <p:ext uri="{BB962C8B-B14F-4D97-AF65-F5344CB8AC3E}">
        <p14:creationId xmlns:p14="http://schemas.microsoft.com/office/powerpoint/2010/main" val="2599111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485776" y="247650"/>
            <a:ext cx="11553824" cy="1077218"/>
          </a:xfrm>
          <a:prstGeom prst="rect">
            <a:avLst/>
          </a:prstGeom>
          <a:noFill/>
        </p:spPr>
        <p:txBody>
          <a:bodyPr wrap="square" rtlCol="0">
            <a:spAutoFit/>
          </a:bodyPr>
          <a:lstStyle/>
          <a:p>
            <a:r>
              <a:rPr lang="en-US" altLang="zh-HK" sz="3200"/>
              <a:t>4. Please write down your group’s final division of work(</a:t>
            </a:r>
            <a:r>
              <a:rPr lang="zh-TW" altLang="en-US" sz="3200"/>
              <a:t>最終分工</a:t>
            </a:r>
            <a:r>
              <a:rPr lang="en-US" altLang="zh-TW" sz="3200"/>
              <a:t>) in this project:</a:t>
            </a:r>
            <a:r>
              <a:rPr lang="en-US" altLang="zh-HK" sz="3200"/>
              <a:t> </a:t>
            </a:r>
            <a:endParaRPr lang="zh-HK" altLang="en-US" sz="3200"/>
          </a:p>
        </p:txBody>
      </p:sp>
      <p:graphicFrame>
        <p:nvGraphicFramePr>
          <p:cNvPr id="6" name="表格 5">
            <a:extLst>
              <a:ext uri="{FF2B5EF4-FFF2-40B4-BE49-F238E27FC236}">
                <a16:creationId xmlns:a16="http://schemas.microsoft.com/office/drawing/2014/main" id="{E3E7FA0E-8F80-E34A-9C3E-129ADA74884A}"/>
              </a:ext>
            </a:extLst>
          </p:cNvPr>
          <p:cNvGraphicFramePr>
            <a:graphicFrameLocks noGrp="1"/>
          </p:cNvGraphicFramePr>
          <p:nvPr>
            <p:extLst>
              <p:ext uri="{D42A27DB-BD31-4B8C-83A1-F6EECF244321}">
                <p14:modId xmlns:p14="http://schemas.microsoft.com/office/powerpoint/2010/main" val="3326142471"/>
              </p:ext>
            </p:extLst>
          </p:nvPr>
        </p:nvGraphicFramePr>
        <p:xfrm>
          <a:off x="334617" y="1766590"/>
          <a:ext cx="11522765" cy="4090374"/>
        </p:xfrm>
        <a:graphic>
          <a:graphicData uri="http://schemas.openxmlformats.org/drawingml/2006/table">
            <a:tbl>
              <a:tblPr firstRow="1" bandRow="1">
                <a:tableStyleId>{7DF18680-E054-41AD-8BC1-D1AEF772440D}</a:tableStyleId>
              </a:tblPr>
              <a:tblGrid>
                <a:gridCol w="1096761">
                  <a:extLst>
                    <a:ext uri="{9D8B030D-6E8A-4147-A177-3AD203B41FA5}">
                      <a16:colId xmlns:a16="http://schemas.microsoft.com/office/drawing/2014/main" val="3151639556"/>
                    </a:ext>
                  </a:extLst>
                </a:gridCol>
                <a:gridCol w="1015520">
                  <a:extLst>
                    <a:ext uri="{9D8B030D-6E8A-4147-A177-3AD203B41FA5}">
                      <a16:colId xmlns:a16="http://schemas.microsoft.com/office/drawing/2014/main" val="2401932421"/>
                    </a:ext>
                  </a:extLst>
                </a:gridCol>
                <a:gridCol w="3675606">
                  <a:extLst>
                    <a:ext uri="{9D8B030D-6E8A-4147-A177-3AD203B41FA5}">
                      <a16:colId xmlns:a16="http://schemas.microsoft.com/office/drawing/2014/main" val="1948475774"/>
                    </a:ext>
                  </a:extLst>
                </a:gridCol>
                <a:gridCol w="1802296">
                  <a:extLst>
                    <a:ext uri="{9D8B030D-6E8A-4147-A177-3AD203B41FA5}">
                      <a16:colId xmlns:a16="http://schemas.microsoft.com/office/drawing/2014/main" val="3619858544"/>
                    </a:ext>
                  </a:extLst>
                </a:gridCol>
                <a:gridCol w="2291315">
                  <a:extLst>
                    <a:ext uri="{9D8B030D-6E8A-4147-A177-3AD203B41FA5}">
                      <a16:colId xmlns:a16="http://schemas.microsoft.com/office/drawing/2014/main" val="3702319180"/>
                    </a:ext>
                  </a:extLst>
                </a:gridCol>
                <a:gridCol w="1641267">
                  <a:extLst>
                    <a:ext uri="{9D8B030D-6E8A-4147-A177-3AD203B41FA5}">
                      <a16:colId xmlns:a16="http://schemas.microsoft.com/office/drawing/2014/main" val="2023575576"/>
                    </a:ext>
                  </a:extLst>
                </a:gridCol>
              </a:tblGrid>
              <a:tr h="469376">
                <a:tc>
                  <a:txBody>
                    <a:bodyPr/>
                    <a:lstStyle/>
                    <a:p>
                      <a:pPr algn="ctr"/>
                      <a:r>
                        <a:rPr lang="en-US"/>
                        <a:t>Date</a:t>
                      </a:r>
                    </a:p>
                  </a:txBody>
                  <a:tcPr anchor="ctr"/>
                </a:tc>
                <a:tc>
                  <a:txBody>
                    <a:bodyPr/>
                    <a:lstStyle/>
                    <a:p>
                      <a:pPr algn="ctr"/>
                      <a:r>
                        <a:rPr lang="en-US"/>
                        <a:t>Time</a:t>
                      </a:r>
                    </a:p>
                  </a:txBody>
                  <a:tcPr anchor="ctr"/>
                </a:tc>
                <a:tc>
                  <a:txBody>
                    <a:bodyPr/>
                    <a:lstStyle/>
                    <a:p>
                      <a:pPr algn="ctr"/>
                      <a:r>
                        <a:rPr lang="en-US"/>
                        <a:t>Task</a:t>
                      </a:r>
                    </a:p>
                  </a:txBody>
                  <a:tcPr anchor="ctr"/>
                </a:tc>
                <a:tc>
                  <a:txBody>
                    <a:bodyPr/>
                    <a:lstStyle/>
                    <a:p>
                      <a:pPr algn="ctr"/>
                      <a:r>
                        <a:rPr lang="en-US"/>
                        <a:t>Venue / Platform</a:t>
                      </a:r>
                    </a:p>
                  </a:txBody>
                  <a:tcPr anchor="ctr"/>
                </a:tc>
                <a:tc>
                  <a:txBody>
                    <a:bodyPr/>
                    <a:lstStyle/>
                    <a:p>
                      <a:pPr algn="ctr"/>
                      <a:r>
                        <a:rPr lang="en-US"/>
                        <a:t>Responsible Member(s)</a:t>
                      </a:r>
                    </a:p>
                  </a:txBody>
                  <a:tcPr anchor="ctr"/>
                </a:tc>
                <a:tc>
                  <a:txBody>
                    <a:bodyPr/>
                    <a:lstStyle/>
                    <a:p>
                      <a:pPr algn="ctr"/>
                      <a:r>
                        <a:rPr lang="en-US"/>
                        <a:t>Resources needed (if any)</a:t>
                      </a:r>
                    </a:p>
                  </a:txBody>
                  <a:tcPr anchor="ctr"/>
                </a:tc>
                <a:extLst>
                  <a:ext uri="{0D108BD9-81ED-4DB2-BD59-A6C34878D82A}">
                    <a16:rowId xmlns:a16="http://schemas.microsoft.com/office/drawing/2014/main" val="2190549845"/>
                  </a:ext>
                </a:extLst>
              </a:tr>
              <a:tr h="597513">
                <a:tc>
                  <a:txBody>
                    <a:bodyPr/>
                    <a:lstStyle/>
                    <a:p>
                      <a:pPr algn="ctr">
                        <a:lnSpc>
                          <a:spcPct val="100000"/>
                        </a:lnSpc>
                      </a:pPr>
                      <a:r>
                        <a:rPr lang="en-HK" altLang="zh-HK" sz="1500" b="0"/>
                        <a:t>9/2</a:t>
                      </a:r>
                      <a:r>
                        <a:rPr lang="zh-HK" altLang="en-US" sz="1500" b="0"/>
                        <a:t>/2023 </a:t>
                      </a:r>
                      <a:r>
                        <a:rPr lang="en-HK" altLang="zh-HK" sz="1500" b="0"/>
                        <a:t>-</a:t>
                      </a:r>
                      <a:r>
                        <a:rPr lang="zh-HK" altLang="en-US" sz="1500" b="0"/>
                        <a:t> </a:t>
                      </a:r>
                      <a:r>
                        <a:rPr lang="en-HK" altLang="zh-HK" sz="1500" b="0"/>
                        <a:t>27/3</a:t>
                      </a:r>
                      <a:r>
                        <a:rPr lang="zh-HK" altLang="en-US" sz="1500" b="0"/>
                        <a:t>/2023</a:t>
                      </a:r>
                      <a:endParaRPr lang="zh-HK" altLang="en-US" sz="1500" b="0">
                        <a:latin typeface="PMingLiU"/>
                        <a:ea typeface="PMingLiU"/>
                      </a:endParaRPr>
                    </a:p>
                  </a:txBody>
                  <a:tcPr marL="83297" marR="83297" marT="41649" marB="41649" anchor="ctr"/>
                </a:tc>
                <a:tc>
                  <a:txBody>
                    <a:bodyPr/>
                    <a:lstStyle/>
                    <a:p>
                      <a:pPr algn="ctr">
                        <a:lnSpc>
                          <a:spcPct val="100000"/>
                        </a:lnSpc>
                      </a:pPr>
                      <a:r>
                        <a:rPr lang="en-HK" altLang="zh-HK" sz="1500"/>
                        <a:t>46 days</a:t>
                      </a:r>
                      <a:endParaRPr lang="zh-HK" altLang="en-US" sz="1500"/>
                    </a:p>
                  </a:txBody>
                  <a:tcPr marL="83297" marR="83297" marT="41649" marB="41649" anchor="ctr"/>
                </a:tc>
                <a:tc>
                  <a:txBody>
                    <a:bodyPr/>
                    <a:lstStyle/>
                    <a:p>
                      <a:pPr marL="285750" indent="-285750" algn="l">
                        <a:lnSpc>
                          <a:spcPct val="100000"/>
                        </a:lnSpc>
                        <a:buFont typeface="Arial" panose="020B0604020202020204" pitchFamily="34" charset="0"/>
                        <a:buChar char="•"/>
                      </a:pPr>
                      <a:r>
                        <a:rPr lang="zh-HK" altLang="en-US" sz="1500"/>
                        <a:t>Website design &amp; implementation</a:t>
                      </a:r>
                      <a:endParaRPr lang="en-HK" altLang="zh-HK" sz="1500"/>
                    </a:p>
                    <a:p>
                      <a:pPr marL="285750" indent="-285750" algn="l">
                        <a:lnSpc>
                          <a:spcPct val="100000"/>
                        </a:lnSpc>
                        <a:buFont typeface="Arial" panose="020B0604020202020204" pitchFamily="34" charset="0"/>
                        <a:buChar char="•"/>
                      </a:pPr>
                      <a:r>
                        <a:rPr lang="en-HK" altLang="zh-HK" sz="1500"/>
                        <a:t>Frontend / Backend</a:t>
                      </a:r>
                    </a:p>
                    <a:p>
                      <a:pPr marL="285750" indent="-285750" algn="l">
                        <a:lnSpc>
                          <a:spcPct val="100000"/>
                        </a:lnSpc>
                        <a:buFont typeface="Arial" panose="020B0604020202020204" pitchFamily="34" charset="0"/>
                        <a:buChar char="•"/>
                      </a:pPr>
                      <a:r>
                        <a:rPr lang="en-HK" altLang="zh-HK" sz="1500"/>
                        <a:t>Workflow Management</a:t>
                      </a:r>
                      <a:endParaRPr lang="zh-HK" altLang="en-US" sz="1500"/>
                    </a:p>
                  </a:txBody>
                  <a:tcPr marL="83297" marR="83297" marT="41649" marB="41649"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500" b="0" i="0" kern="1200">
                          <a:solidFill>
                            <a:schemeClr val="dk1"/>
                          </a:solidFill>
                          <a:effectLst/>
                          <a:latin typeface="+mn-lt"/>
                          <a:ea typeface="+mn-ea"/>
                          <a:cs typeface="+mn-cs"/>
                        </a:rPr>
                        <a:t>InfinityFree web hosting platform</a:t>
                      </a:r>
                    </a:p>
                  </a:txBody>
                  <a:tcPr marL="83297" marR="83297" marT="41649" marB="41649" anchor="ctr"/>
                </a:tc>
                <a:tc>
                  <a:txBody>
                    <a:bodyPr/>
                    <a:lstStyle/>
                    <a:p>
                      <a:pPr marL="285750" indent="-285750" algn="l">
                        <a:lnSpc>
                          <a:spcPct val="100000"/>
                        </a:lnSpc>
                        <a:buFont typeface="Arial" panose="020B0604020202020204" pitchFamily="34" charset="0"/>
                        <a:buChar char="•"/>
                      </a:pPr>
                      <a:r>
                        <a:rPr lang="zh-HK" altLang="en-US" sz="1500">
                          <a:latin typeface="Calibri"/>
                        </a:rPr>
                        <a:t>Tang Cheuk Hei</a:t>
                      </a:r>
                    </a:p>
                  </a:txBody>
                  <a:tcPr marL="83297" marR="83297" marT="41649" marB="4164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HK" altLang="en-US" sz="1500"/>
                        <a:t>N/A</a:t>
                      </a:r>
                    </a:p>
                  </a:txBody>
                  <a:tcPr marL="83297" marR="83297" marT="41649" marB="41649" anchor="ctr"/>
                </a:tc>
                <a:extLst>
                  <a:ext uri="{0D108BD9-81ED-4DB2-BD59-A6C34878D82A}">
                    <a16:rowId xmlns:a16="http://schemas.microsoft.com/office/drawing/2014/main" val="2291177015"/>
                  </a:ext>
                </a:extLst>
              </a:tr>
              <a:tr h="11339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HK" altLang="zh-HK" sz="1500"/>
                        <a:t>9/2</a:t>
                      </a:r>
                      <a:r>
                        <a:rPr lang="zh-HK" altLang="en-US" sz="1500"/>
                        <a:t>/2023 </a:t>
                      </a:r>
                      <a:r>
                        <a:rPr lang="en-HK" altLang="zh-HK" sz="1500"/>
                        <a:t>-</a:t>
                      </a:r>
                      <a:r>
                        <a:rPr lang="zh-HK" altLang="en-US" sz="1500"/>
                        <a:t> </a:t>
                      </a:r>
                      <a:r>
                        <a:rPr lang="en-HK" altLang="zh-HK" sz="1500"/>
                        <a:t>27/2</a:t>
                      </a:r>
                      <a:r>
                        <a:rPr lang="zh-HK" altLang="en-US" sz="1500"/>
                        <a:t>/2023</a:t>
                      </a:r>
                    </a:p>
                  </a:txBody>
                  <a:tcPr marL="83297" marR="83297" marT="41649" marB="41649" anchor="ctr"/>
                </a:tc>
                <a:tc>
                  <a:txBody>
                    <a:bodyPr/>
                    <a:lstStyle/>
                    <a:p>
                      <a:pPr algn="ctr">
                        <a:lnSpc>
                          <a:spcPct val="100000"/>
                        </a:lnSpc>
                      </a:pPr>
                      <a:r>
                        <a:rPr lang="en-HK" altLang="zh-HK" sz="1500"/>
                        <a:t>2 weeks</a:t>
                      </a:r>
                      <a:endParaRPr lang="zh-HK" altLang="en-US" sz="1500"/>
                    </a:p>
                  </a:txBody>
                  <a:tcPr marL="83297" marR="83297" marT="41649" marB="41649" anchor="ctr"/>
                </a:tc>
                <a:tc>
                  <a:txBody>
                    <a:bodyPr/>
                    <a:lstStyle/>
                    <a:p>
                      <a:pPr marL="285750" indent="-285750" algn="l">
                        <a:lnSpc>
                          <a:spcPct val="100000"/>
                        </a:lnSpc>
                        <a:buFont typeface="Arial" panose="020B0604020202020204" pitchFamily="34" charset="0"/>
                        <a:buChar char="•"/>
                      </a:pPr>
                      <a:r>
                        <a:rPr lang="en-HK" altLang="zh-HK" sz="1500"/>
                        <a:t>PowerPoint Design / workflow management</a:t>
                      </a:r>
                    </a:p>
                    <a:p>
                      <a:pPr marL="285750" indent="-285750" algn="l">
                        <a:lnSpc>
                          <a:spcPct val="100000"/>
                        </a:lnSpc>
                        <a:buFont typeface="Arial" panose="020B0604020202020204" pitchFamily="34" charset="0"/>
                        <a:buChar char="•"/>
                      </a:pPr>
                      <a:r>
                        <a:rPr lang="en-HK" altLang="zh-HK" sz="1500"/>
                        <a:t>Presentation workflow management</a:t>
                      </a:r>
                    </a:p>
                    <a:p>
                      <a:pPr marL="285750" indent="-285750" algn="l">
                        <a:lnSpc>
                          <a:spcPct val="100000"/>
                        </a:lnSpc>
                        <a:buFont typeface="Arial" panose="020B0604020202020204" pitchFamily="34" charset="0"/>
                        <a:buChar char="•"/>
                      </a:pPr>
                      <a:r>
                        <a:rPr lang="en-HK" altLang="zh-HK" sz="1500"/>
                        <a:t>Prototype UI/UX Design</a:t>
                      </a:r>
                    </a:p>
                    <a:p>
                      <a:pPr marL="285750" indent="-285750" algn="l">
                        <a:lnSpc>
                          <a:spcPct val="100000"/>
                        </a:lnSpc>
                        <a:buFont typeface="Arial" panose="020B0604020202020204" pitchFamily="34" charset="0"/>
                        <a:buChar char="•"/>
                      </a:pPr>
                      <a:r>
                        <a:rPr lang="en-HK" altLang="zh-HK" sz="1500"/>
                        <a:t>Storyboard</a:t>
                      </a:r>
                    </a:p>
                    <a:p>
                      <a:pPr marL="285750" indent="-285750" algn="l">
                        <a:lnSpc>
                          <a:spcPct val="100000"/>
                        </a:lnSpc>
                        <a:buFont typeface="Arial" panose="020B0604020202020204" pitchFamily="34" charset="0"/>
                        <a:buChar char="•"/>
                      </a:pPr>
                      <a:r>
                        <a:rPr lang="en-HK" altLang="zh-HK" sz="1500"/>
                        <a:t>UI/UX Study</a:t>
                      </a:r>
                      <a:endParaRPr lang="zh-HK" altLang="en-US" sz="1500"/>
                    </a:p>
                  </a:txBody>
                  <a:tcPr marL="83297" marR="83297" marT="41649" marB="41649" anchor="ctr"/>
                </a:tc>
                <a:tc>
                  <a:txBody>
                    <a:bodyPr/>
                    <a:lstStyle/>
                    <a:p>
                      <a:pPr algn="l">
                        <a:lnSpc>
                          <a:spcPct val="100000"/>
                        </a:lnSpc>
                      </a:pPr>
                      <a:r>
                        <a:rPr lang="en-HK" altLang="zh-HK" sz="1500"/>
                        <a:t>Figma</a:t>
                      </a:r>
                    </a:p>
                    <a:p>
                      <a:pPr algn="l">
                        <a:lnSpc>
                          <a:spcPct val="100000"/>
                        </a:lnSpc>
                      </a:pPr>
                      <a:r>
                        <a:rPr lang="en-HK" altLang="zh-HK" sz="1500"/>
                        <a:t>Adobe XD</a:t>
                      </a:r>
                    </a:p>
                    <a:p>
                      <a:pPr algn="l">
                        <a:lnSpc>
                          <a:spcPct val="100000"/>
                        </a:lnSpc>
                      </a:pPr>
                      <a:r>
                        <a:rPr lang="en-HK" altLang="zh-HK" sz="1500"/>
                        <a:t>Notion</a:t>
                      </a:r>
                      <a:endParaRPr lang="zh-HK" altLang="en-US" sz="1500"/>
                    </a:p>
                  </a:txBody>
                  <a:tcPr marL="83297" marR="83297" marT="41649" marB="41649" anchor="ctr"/>
                </a:tc>
                <a:tc>
                  <a:txBody>
                    <a:bodyPr/>
                    <a:lstStyle/>
                    <a:p>
                      <a:pPr marL="285750" indent="-285750" algn="l">
                        <a:lnSpc>
                          <a:spcPct val="100000"/>
                        </a:lnSpc>
                        <a:buFont typeface="Arial" panose="020B0604020202020204" pitchFamily="34" charset="0"/>
                        <a:buChar char="•"/>
                      </a:pPr>
                      <a:r>
                        <a:rPr lang="en-HK" altLang="zh-HK" sz="1500"/>
                        <a:t>Mercado John Kenneth De Leon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HK" sz="1500" b="0" i="0" u="none" strike="noStrike" kern="1200">
                          <a:solidFill>
                            <a:schemeClr val="tx1"/>
                          </a:solidFill>
                          <a:effectLst/>
                          <a:latin typeface="+mn-lt"/>
                          <a:ea typeface="+mn-ea"/>
                          <a:cs typeface="+mn-cs"/>
                        </a:rPr>
                        <a:t>Hung Yat Shan</a:t>
                      </a:r>
                      <a:endParaRPr lang="en-HK" sz="1500" b="0" i="0" u="none" strike="noStrike" kern="120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HK" altLang="en-US" sz="1500">
                          <a:latin typeface="Calibri"/>
                        </a:rPr>
                        <a:t>Tang Cheuk Hei</a:t>
                      </a:r>
                    </a:p>
                  </a:txBody>
                  <a:tcPr marL="83297" marR="83297" marT="41649" marB="41649" anchor="ctr"/>
                </a:tc>
                <a:tc>
                  <a:txBody>
                    <a:bodyPr/>
                    <a:lstStyle/>
                    <a:p>
                      <a:pPr algn="ctr">
                        <a:lnSpc>
                          <a:spcPct val="100000"/>
                        </a:lnSpc>
                      </a:pPr>
                      <a:r>
                        <a:rPr lang="en-HK" altLang="zh-HK" sz="1500"/>
                        <a:t>N/A</a:t>
                      </a:r>
                      <a:endParaRPr lang="zh-HK" altLang="en-US" sz="1500"/>
                    </a:p>
                  </a:txBody>
                  <a:tcPr marL="83297" marR="83297" marT="41649" marB="41649" anchor="ctr"/>
                </a:tc>
                <a:extLst>
                  <a:ext uri="{0D108BD9-81ED-4DB2-BD59-A6C34878D82A}">
                    <a16:rowId xmlns:a16="http://schemas.microsoft.com/office/drawing/2014/main" val="3127345552"/>
                  </a:ext>
                </a:extLst>
              </a:tr>
              <a:tr h="9551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HK" altLang="zh-HK" sz="1500" b="0"/>
                        <a:t>9/2</a:t>
                      </a:r>
                      <a:r>
                        <a:rPr lang="zh-HK" altLang="en-US" sz="1500" b="0"/>
                        <a:t>/2023 </a:t>
                      </a:r>
                      <a:r>
                        <a:rPr lang="en-HK" altLang="zh-HK" sz="1500" b="0"/>
                        <a:t>-</a:t>
                      </a:r>
                      <a:r>
                        <a:rPr lang="zh-HK" altLang="en-US" sz="1500" b="0"/>
                        <a:t> </a:t>
                      </a:r>
                      <a:r>
                        <a:rPr lang="en-HK" altLang="zh-HK" sz="1500" b="0"/>
                        <a:t>2/3</a:t>
                      </a:r>
                      <a:r>
                        <a:rPr lang="zh-HK" altLang="en-US" sz="1500" b="0"/>
                        <a:t>/2023</a:t>
                      </a:r>
                      <a:endParaRPr lang="zh-HK" altLang="en-US" sz="1500" b="0">
                        <a:latin typeface="PMingLiU"/>
                        <a:ea typeface="PMingLiU"/>
                      </a:endParaRPr>
                    </a:p>
                  </a:txBody>
                  <a:tcPr marL="83297" marR="83297" marT="41649" marB="41649" anchor="ctr"/>
                </a:tc>
                <a:tc>
                  <a:txBody>
                    <a:bodyPr/>
                    <a:lstStyle/>
                    <a:p>
                      <a:pPr algn="ctr">
                        <a:lnSpc>
                          <a:spcPct val="100000"/>
                        </a:lnSpc>
                      </a:pPr>
                      <a:r>
                        <a:rPr lang="en-HK" altLang="zh-HK" sz="1500"/>
                        <a:t>1 Month</a:t>
                      </a:r>
                      <a:endParaRPr lang="zh-HK" altLang="en-US" sz="1500"/>
                    </a:p>
                  </a:txBody>
                  <a:tcPr marL="83297" marR="83297" marT="41649" marB="41649" anchor="ctr"/>
                </a:tc>
                <a:tc>
                  <a:txBody>
                    <a:bodyPr/>
                    <a:lstStyle/>
                    <a:p>
                      <a:pPr marL="285750" indent="-285750" algn="l">
                        <a:lnSpc>
                          <a:spcPct val="100000"/>
                        </a:lnSpc>
                        <a:buFont typeface="Arial" panose="020B0604020202020204" pitchFamily="34" charset="0"/>
                        <a:buChar char="•"/>
                      </a:pPr>
                      <a:r>
                        <a:rPr lang="en-HK" altLang="zh-HK" sz="1500"/>
                        <a:t>Digital Questionnaire</a:t>
                      </a:r>
                    </a:p>
                    <a:p>
                      <a:pPr marL="285750" indent="-285750" algn="l">
                        <a:lnSpc>
                          <a:spcPct val="100000"/>
                        </a:lnSpc>
                        <a:buFont typeface="Arial" panose="020B0604020202020204" pitchFamily="34" charset="0"/>
                        <a:buChar char="•"/>
                      </a:pPr>
                      <a:r>
                        <a:rPr lang="en-HK" altLang="zh-HK" sz="1500"/>
                        <a:t>Data analyst</a:t>
                      </a:r>
                    </a:p>
                    <a:p>
                      <a:pPr marL="285750" indent="-285750" algn="l">
                        <a:lnSpc>
                          <a:spcPct val="100000"/>
                        </a:lnSpc>
                        <a:buFont typeface="Arial" panose="020B0604020202020204" pitchFamily="34" charset="0"/>
                        <a:buChar char="•"/>
                      </a:pPr>
                      <a:r>
                        <a:rPr lang="en-HK" altLang="zh-HK" sz="1500"/>
                        <a:t>Data Collection</a:t>
                      </a:r>
                    </a:p>
                    <a:p>
                      <a:pPr marL="285750" indent="-285750" algn="l">
                        <a:lnSpc>
                          <a:spcPct val="100000"/>
                        </a:lnSpc>
                        <a:buFont typeface="Arial" panose="020B0604020202020204" pitchFamily="34" charset="0"/>
                        <a:buChar char="•"/>
                      </a:pPr>
                      <a:r>
                        <a:rPr lang="en-HK" altLang="zh-HK" sz="1500"/>
                        <a:t>Data Study</a:t>
                      </a:r>
                    </a:p>
                    <a:p>
                      <a:pPr marL="285750" indent="-285750" algn="l">
                        <a:lnSpc>
                          <a:spcPct val="100000"/>
                        </a:lnSpc>
                        <a:buFont typeface="Arial" panose="020B0604020202020204" pitchFamily="34" charset="0"/>
                        <a:buChar char="•"/>
                      </a:pPr>
                      <a:r>
                        <a:rPr lang="en-HK" altLang="zh-HK" sz="1500"/>
                        <a:t>Final Data Study</a:t>
                      </a:r>
                      <a:endParaRPr lang="zh-HK" altLang="en-US" sz="1500"/>
                    </a:p>
                  </a:txBody>
                  <a:tcPr marL="83297" marR="83297" marT="41649" marB="41649" anchor="ctr"/>
                </a:tc>
                <a:tc>
                  <a:txBody>
                    <a:bodyPr/>
                    <a:lstStyle/>
                    <a:p>
                      <a:pPr algn="l">
                        <a:lnSpc>
                          <a:spcPct val="100000"/>
                        </a:lnSpc>
                      </a:pPr>
                      <a:r>
                        <a:rPr lang="en-HK" altLang="zh-HK" sz="1500"/>
                        <a:t>Google</a:t>
                      </a:r>
                      <a:endParaRPr lang="zh-HK" altLang="en-US" sz="1500"/>
                    </a:p>
                  </a:txBody>
                  <a:tcPr marL="83297" marR="83297" marT="41649" marB="41649" anchor="ctr"/>
                </a:tc>
                <a:tc>
                  <a:txBody>
                    <a:bodyPr/>
                    <a:lstStyle/>
                    <a:p>
                      <a:pPr marL="285750" indent="-285750" algn="l" rtl="0" eaLnBrk="1" fontAlgn="t" latinLnBrk="0" hangingPunct="1">
                        <a:buFont typeface="Arial" panose="020B0604020202020204" pitchFamily="34" charset="0"/>
                        <a:buChar char="•"/>
                      </a:pPr>
                      <a:r>
                        <a:rPr lang="en-US" altLang="zh-HK" sz="1500" b="0" i="0" u="none" strike="noStrike" kern="1200">
                          <a:solidFill>
                            <a:schemeClr val="tx1"/>
                          </a:solidFill>
                          <a:effectLst/>
                          <a:latin typeface="+mn-lt"/>
                          <a:ea typeface="+mn-ea"/>
                          <a:cs typeface="+mn-cs"/>
                        </a:rPr>
                        <a:t>Dong Siu Him</a:t>
                      </a:r>
                      <a:endParaRPr lang="en-HK" sz="1500" b="0" i="0" u="none" strike="noStrike" kern="1200">
                        <a:solidFill>
                          <a:schemeClr val="tx1"/>
                        </a:solidFill>
                        <a:effectLst/>
                        <a:latin typeface="+mn-lt"/>
                        <a:ea typeface="+mn-ea"/>
                        <a:cs typeface="+mn-cs"/>
                      </a:endParaRPr>
                    </a:p>
                    <a:p>
                      <a:pPr marL="285750" lvl="0" indent="-285750" algn="l">
                        <a:buFont typeface="Arial" panose="020B0604020202020204" pitchFamily="34" charset="0"/>
                        <a:buChar char="•"/>
                      </a:pPr>
                      <a:r>
                        <a:rPr lang="en-HK" sz="1500" b="0" i="0" u="none" strike="noStrike" kern="1200" noProof="0">
                          <a:solidFill>
                            <a:srgbClr val="000000"/>
                          </a:solidFill>
                          <a:effectLst/>
                          <a:latin typeface="Calibri"/>
                        </a:rPr>
                        <a:t>Ng Wing Yin</a:t>
                      </a:r>
                      <a:endParaRPr lang="en-US" altLang="zh-HK" sz="1500" b="0" i="0" u="none" strike="noStrike" kern="1200">
                        <a:solidFill>
                          <a:schemeClr val="tx1"/>
                        </a:solidFill>
                        <a:effectLst/>
                        <a:latin typeface="+mn-lt"/>
                        <a:ea typeface="+mn-ea"/>
                        <a:cs typeface="+mn-cs"/>
                      </a:endParaRPr>
                    </a:p>
                    <a:p>
                      <a:pPr marL="285750" indent="-285750" algn="l" rtl="0" eaLnBrk="1" fontAlgn="t" latinLnBrk="0" hangingPunct="1">
                        <a:buFont typeface="Arial" panose="020B0604020202020204" pitchFamily="34" charset="0"/>
                        <a:buChar char="•"/>
                      </a:pPr>
                      <a:r>
                        <a:rPr lang="en-US" altLang="zh-HK" sz="1500" b="0" i="0" u="none" strike="noStrike" kern="1200">
                          <a:solidFill>
                            <a:schemeClr val="tx1"/>
                          </a:solidFill>
                          <a:effectLst/>
                          <a:latin typeface="+mn-lt"/>
                          <a:ea typeface="+mn-ea"/>
                          <a:cs typeface="+mn-cs"/>
                        </a:rPr>
                        <a:t>Ko Chun Kit</a:t>
                      </a:r>
                    </a:p>
                  </a:txBody>
                  <a:tcPr marL="83297" marR="83297" marT="41649" marB="41649" anchor="ctr"/>
                </a:tc>
                <a:tc>
                  <a:txBody>
                    <a:bodyPr/>
                    <a:lstStyle/>
                    <a:p>
                      <a:pPr algn="ctr">
                        <a:lnSpc>
                          <a:spcPct val="100000"/>
                        </a:lnSpc>
                      </a:pPr>
                      <a:r>
                        <a:rPr lang="en-HK" altLang="zh-HK" sz="1500"/>
                        <a:t>N/A</a:t>
                      </a:r>
                      <a:endParaRPr lang="zh-HK" altLang="en-US" sz="1500"/>
                    </a:p>
                  </a:txBody>
                  <a:tcPr marL="83297" marR="83297" marT="41649" marB="41649" anchor="ctr"/>
                </a:tc>
                <a:extLst>
                  <a:ext uri="{0D108BD9-81ED-4DB2-BD59-A6C34878D82A}">
                    <a16:rowId xmlns:a16="http://schemas.microsoft.com/office/drawing/2014/main" val="3402103757"/>
                  </a:ext>
                </a:extLst>
              </a:tr>
            </a:tbl>
          </a:graphicData>
        </a:graphic>
      </p:graphicFrame>
    </p:spTree>
    <p:extLst>
      <p:ext uri="{BB962C8B-B14F-4D97-AF65-F5344CB8AC3E}">
        <p14:creationId xmlns:p14="http://schemas.microsoft.com/office/powerpoint/2010/main" val="1217195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4C39E88A-5886-449A-B34F-28F276EF8F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5" y="0"/>
            <a:ext cx="12188389" cy="6858000"/>
          </a:xfrm>
          <a:prstGeom prst="rect">
            <a:avLst/>
          </a:prstGeom>
        </p:spPr>
      </p:pic>
    </p:spTree>
    <p:extLst>
      <p:ext uri="{BB962C8B-B14F-4D97-AF65-F5344CB8AC3E}">
        <p14:creationId xmlns:p14="http://schemas.microsoft.com/office/powerpoint/2010/main" val="1563360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圖表 5"/>
          <p:cNvGraphicFramePr/>
          <p:nvPr>
            <p:extLst>
              <p:ext uri="{D42A27DB-BD31-4B8C-83A1-F6EECF244321}">
                <p14:modId xmlns:p14="http://schemas.microsoft.com/office/powerpoint/2010/main" val="4204134159"/>
              </p:ext>
            </p:extLst>
          </p:nvPr>
        </p:nvGraphicFramePr>
        <p:xfrm>
          <a:off x="-41837" y="1"/>
          <a:ext cx="10761677" cy="6830558"/>
        </p:xfrm>
        <a:graphic>
          <a:graphicData uri="http://schemas.openxmlformats.org/drawingml/2006/chart">
            <c:chart xmlns:c="http://schemas.openxmlformats.org/drawingml/2006/chart" xmlns:r="http://schemas.openxmlformats.org/officeDocument/2006/relationships" r:id="rId3"/>
          </a:graphicData>
        </a:graphic>
      </p:graphicFrame>
      <p:sp>
        <p:nvSpPr>
          <p:cNvPr id="3" name="文字方塊 2"/>
          <p:cNvSpPr txBox="1"/>
          <p:nvPr/>
        </p:nvSpPr>
        <p:spPr>
          <a:xfrm>
            <a:off x="323657" y="234929"/>
            <a:ext cx="11544685" cy="784830"/>
          </a:xfrm>
          <a:prstGeom prst="rect">
            <a:avLst/>
          </a:prstGeom>
          <a:noFill/>
        </p:spPr>
        <p:txBody>
          <a:bodyPr wrap="square" rtlCol="0">
            <a:spAutoFit/>
          </a:bodyPr>
          <a:lstStyle/>
          <a:p>
            <a:r>
              <a:rPr lang="en-US" altLang="zh-HK" sz="1500" kern="100">
                <a:latin typeface="Calibri" panose="020F0502020204030204" pitchFamily="34" charset="0"/>
                <a:cs typeface="Times New Roman" panose="02020603050405020304" pitchFamily="18" charset="0"/>
              </a:rPr>
              <a:t>5.1 How was </a:t>
            </a:r>
            <a:r>
              <a:rPr lang="en-US" altLang="zh-HK" sz="1500" u="sng" kern="100">
                <a:latin typeface="Calibri" panose="020F0502020204030204" pitchFamily="34" charset="0"/>
                <a:cs typeface="Times New Roman" panose="02020603050405020304" pitchFamily="18" charset="0"/>
              </a:rPr>
              <a:t>your group</a:t>
            </a:r>
            <a:r>
              <a:rPr lang="en-US" altLang="zh-HK" sz="1500" u="sng" kern="100">
                <a:latin typeface="Times New Roman" panose="02020603050405020304" pitchFamily="18" charset="0"/>
              </a:rPr>
              <a:t>’</a:t>
            </a:r>
            <a:r>
              <a:rPr lang="en-US" altLang="zh-HK" sz="1500" u="sng" kern="100">
                <a:latin typeface="Calibri" panose="020F0502020204030204" pitchFamily="34" charset="0"/>
                <a:cs typeface="Times New Roman" panose="02020603050405020304" pitchFamily="18" charset="0"/>
              </a:rPr>
              <a:t>s overall performance </a:t>
            </a:r>
            <a:r>
              <a:rPr lang="en-US" altLang="zh-HK" sz="1500" kern="100">
                <a:latin typeface="Calibri" panose="020F0502020204030204" pitchFamily="34" charset="0"/>
                <a:cs typeface="Times New Roman" panose="02020603050405020304" pitchFamily="18" charset="0"/>
              </a:rPr>
              <a:t>in terms of the following </a:t>
            </a:r>
            <a:r>
              <a:rPr lang="en-US" altLang="zh-HK" sz="1500" u="sng" kern="100">
                <a:latin typeface="Calibri" panose="020F0502020204030204" pitchFamily="34" charset="0"/>
                <a:cs typeface="Times New Roman" panose="02020603050405020304" pitchFamily="18" charset="0"/>
              </a:rPr>
              <a:t>collaboration skill(s)</a:t>
            </a:r>
            <a:r>
              <a:rPr lang="en-US" altLang="zh-HK" sz="1500" kern="100">
                <a:latin typeface="Calibri" panose="020F0502020204030204" pitchFamily="34" charset="0"/>
                <a:cs typeface="Times New Roman" panose="02020603050405020304" pitchFamily="18" charset="0"/>
              </a:rPr>
              <a:t>? </a:t>
            </a:r>
          </a:p>
          <a:p>
            <a:r>
              <a:rPr lang="en-US" altLang="zh-HK" sz="1500" kern="100">
                <a:latin typeface="Calibri" panose="020F0502020204030204" pitchFamily="34" charset="0"/>
                <a:cs typeface="Times New Roman" panose="02020603050405020304" pitchFamily="18" charset="0"/>
              </a:rPr>
              <a:t>(Students please reference from the radar graph in step 2, and compare the mid-term and overall performance for marking. Please edit the </a:t>
            </a:r>
            <a:r>
              <a:rPr lang="en-US" altLang="zh-HK" sz="1500" kern="100">
                <a:solidFill>
                  <a:srgbClr val="FF0000"/>
                </a:solidFill>
                <a:latin typeface="Calibri" panose="020F0502020204030204" pitchFamily="34" charset="0"/>
                <a:cs typeface="Times New Roman" panose="02020603050405020304" pitchFamily="18" charset="0"/>
              </a:rPr>
              <a:t>radar graph</a:t>
            </a:r>
            <a:r>
              <a:rPr lang="en-US" altLang="zh-HK" sz="1500" kern="100">
                <a:latin typeface="Calibri" panose="020F0502020204030204" pitchFamily="34" charset="0"/>
                <a:cs typeface="Times New Roman" panose="02020603050405020304" pitchFamily="18" charset="0"/>
              </a:rPr>
              <a:t> below to show your group’s performance. )</a:t>
            </a:r>
            <a:endParaRPr lang="zh-HK" altLang="en-US" sz="1500"/>
          </a:p>
        </p:txBody>
      </p:sp>
    </p:spTree>
    <p:extLst>
      <p:ext uri="{BB962C8B-B14F-4D97-AF65-F5344CB8AC3E}">
        <p14:creationId xmlns:p14="http://schemas.microsoft.com/office/powerpoint/2010/main" val="1672313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748145" y="269646"/>
            <a:ext cx="11092873" cy="1569660"/>
          </a:xfrm>
          <a:prstGeom prst="rect">
            <a:avLst/>
          </a:prstGeom>
          <a:noFill/>
        </p:spPr>
        <p:txBody>
          <a:bodyPr wrap="square" lIns="91440" tIns="45720" rIns="91440" bIns="45720" rtlCol="0" anchor="t">
            <a:spAutoFit/>
          </a:bodyPr>
          <a:lstStyle/>
          <a:p>
            <a:r>
              <a:rPr lang="en-US" altLang="zh-HK" sz="2400" kern="100">
                <a:solidFill>
                  <a:srgbClr val="000000"/>
                </a:solidFill>
                <a:latin typeface="Calibri"/>
                <a:ea typeface="PMingLiU"/>
                <a:cs typeface="Times New Roman"/>
              </a:rPr>
              <a:t>5.2 According to the radar graph, please give </a:t>
            </a:r>
            <a:r>
              <a:rPr lang="en-US" altLang="zh-HK" sz="2400" b="1" u="sng" kern="100">
                <a:solidFill>
                  <a:srgbClr val="000000"/>
                </a:solidFill>
                <a:latin typeface="Calibri"/>
                <a:ea typeface="PMingLiU"/>
                <a:cs typeface="Times New Roman"/>
              </a:rPr>
              <a:t>detailed example(s) throughout the project (including preparation)</a:t>
            </a:r>
            <a:r>
              <a:rPr lang="en-US" altLang="zh-HK" sz="2400" kern="100">
                <a:solidFill>
                  <a:srgbClr val="000000"/>
                </a:solidFill>
                <a:latin typeface="Calibri"/>
                <a:ea typeface="PMingLiU"/>
                <a:cs typeface="Times New Roman"/>
              </a:rPr>
              <a:t> to evaluate your group’s overall performance. </a:t>
            </a:r>
          </a:p>
          <a:p>
            <a:r>
              <a:rPr lang="en-US" altLang="zh-HK" sz="2400" b="1" kern="100">
                <a:solidFill>
                  <a:srgbClr val="000000"/>
                </a:solidFill>
                <a:latin typeface="Calibri" panose="020F0502020204030204" pitchFamily="34" charset="0"/>
                <a:ea typeface="PMingLiU" panose="02020500000000000000" pitchFamily="18" charset="-120"/>
                <a:cs typeface="Times New Roman" panose="02020603050405020304" pitchFamily="18" charset="0"/>
              </a:rPr>
              <a:t>(Students are recommended reference from the radar graph in step 2 (slide 13) and compare the mid-term and overall performance.) </a:t>
            </a:r>
          </a:p>
        </p:txBody>
      </p:sp>
      <p:sp>
        <p:nvSpPr>
          <p:cNvPr id="3" name="文字方塊 2"/>
          <p:cNvSpPr txBox="1"/>
          <p:nvPr/>
        </p:nvSpPr>
        <p:spPr>
          <a:xfrm>
            <a:off x="748145" y="1839306"/>
            <a:ext cx="10971068" cy="4801314"/>
          </a:xfrm>
          <a:prstGeom prst="rect">
            <a:avLst/>
          </a:prstGeom>
          <a:noFill/>
          <a:ln>
            <a:solidFill>
              <a:schemeClr val="tx1"/>
            </a:solidFill>
          </a:ln>
        </p:spPr>
        <p:txBody>
          <a:bodyPr wrap="square" rtlCol="0">
            <a:spAutoFit/>
          </a:bodyPr>
          <a:lstStyle/>
          <a:p>
            <a:pPr marL="285750" indent="-285750">
              <a:buFontTx/>
              <a:buChar char="-"/>
            </a:pPr>
            <a:r>
              <a:rPr lang="en-US" altLang="zh-HK"/>
              <a:t>Distribution of Work:</a:t>
            </a:r>
          </a:p>
          <a:p>
            <a:r>
              <a:rPr lang="en-US" altLang="zh-HK"/>
              <a:t>Our work distribution overall is rated at 6 marks. It’s because most of our works are distributed via WhatsApp group. However, there’s only the team leader distributing project work. It’ll be great if others do the same thing.</a:t>
            </a:r>
          </a:p>
          <a:p>
            <a:pPr marL="285750" indent="-285750">
              <a:buFontTx/>
              <a:buChar char="-"/>
            </a:pPr>
            <a:r>
              <a:rPr lang="en-US" altLang="zh-HK"/>
              <a:t>Communication:</a:t>
            </a:r>
          </a:p>
          <a:p>
            <a:r>
              <a:rPr lang="en-US" altLang="zh-HK"/>
              <a:t>Our communication overall is rated at 7 marks. Once again, the majority of our works are distributed via WhatsApp, just like the communication. It’ll be wonderful if we discuss the project details in a clearer way, so that less conflict between group members may be increased.</a:t>
            </a:r>
          </a:p>
          <a:p>
            <a:pPr marL="285750" indent="-285750">
              <a:buFontTx/>
              <a:buChar char="-"/>
            </a:pPr>
            <a:r>
              <a:rPr lang="en-US" altLang="zh-HK"/>
              <a:t>Commitment to the Project:</a:t>
            </a:r>
          </a:p>
          <a:p>
            <a:r>
              <a:rPr lang="en-US" altLang="zh-HK"/>
              <a:t>Our commitment to the project overall is rated at 6 marks. It’s because our teammates are willing to spend their time to complete the project.</a:t>
            </a:r>
          </a:p>
          <a:p>
            <a:pPr marL="285750" indent="-285750">
              <a:buFontTx/>
              <a:buChar char="-"/>
            </a:pPr>
            <a:r>
              <a:rPr lang="en-US" altLang="zh-HK"/>
              <a:t>Supporting Others:</a:t>
            </a:r>
          </a:p>
          <a:p>
            <a:r>
              <a:rPr lang="en-US" altLang="zh-HK"/>
              <a:t>Our supporting others overall is rated at 7 marks. It’s rated for 7 marks is because when we’re banging against the wall for a problem we’ve encountered during the project, we’ll aid each other, thus solving the problem.</a:t>
            </a:r>
          </a:p>
          <a:p>
            <a:pPr marL="285750" indent="-285750">
              <a:buFontTx/>
              <a:buChar char="-"/>
            </a:pPr>
            <a:r>
              <a:rPr lang="en-US" altLang="zh-HK"/>
              <a:t>Conflict Resolution:</a:t>
            </a:r>
          </a:p>
          <a:p>
            <a:r>
              <a:rPr lang="en-US" altLang="zh-HK"/>
              <a:t>Our conflict resolution overall is rated at 6 marks. During the process of creating the Google Form, we’ve come across a miscommunication issue that causes conflict between group members. To address this problem, we let those members sink in and fully understand the current situation.</a:t>
            </a:r>
          </a:p>
        </p:txBody>
      </p:sp>
    </p:spTree>
    <p:extLst>
      <p:ext uri="{BB962C8B-B14F-4D97-AF65-F5344CB8AC3E}">
        <p14:creationId xmlns:p14="http://schemas.microsoft.com/office/powerpoint/2010/main" val="596489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9275E9A6-67C2-478B-BD8F-598324E4E472}"/>
              </a:ext>
            </a:extLst>
          </p:cNvPr>
          <p:cNvSpPr>
            <a:spLocks noGrp="1"/>
          </p:cNvSpPr>
          <p:nvPr>
            <p:ph type="subTitle" idx="1"/>
          </p:nvPr>
        </p:nvSpPr>
        <p:spPr/>
        <p:txBody>
          <a:bodyPr/>
          <a:lstStyle/>
          <a:p>
            <a:endParaRPr lang="en-HK"/>
          </a:p>
        </p:txBody>
      </p:sp>
      <p:pic>
        <p:nvPicPr>
          <p:cNvPr id="6" name="Picture 5" descr="A close up of a sign&#10;&#10;Description automatically generated">
            <a:extLst>
              <a:ext uri="{FF2B5EF4-FFF2-40B4-BE49-F238E27FC236}">
                <a16:creationId xmlns:a16="http://schemas.microsoft.com/office/drawing/2014/main" id="{8434B174-304C-4A05-BEC6-E5E38EBB8B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5" y="0"/>
            <a:ext cx="12188389" cy="6858000"/>
          </a:xfrm>
          <a:prstGeom prst="rect">
            <a:avLst/>
          </a:prstGeom>
        </p:spPr>
      </p:pic>
    </p:spTree>
    <p:extLst>
      <p:ext uri="{BB962C8B-B14F-4D97-AF65-F5344CB8AC3E}">
        <p14:creationId xmlns:p14="http://schemas.microsoft.com/office/powerpoint/2010/main" val="41965139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856F84-748E-4A9F-8FA6-D9B77046176C}"/>
              </a:ext>
            </a:extLst>
          </p:cNvPr>
          <p:cNvSpPr>
            <a:spLocks noGrp="1"/>
          </p:cNvSpPr>
          <p:nvPr>
            <p:ph type="title"/>
          </p:nvPr>
        </p:nvSpPr>
        <p:spPr/>
        <p:txBody>
          <a:bodyPr/>
          <a:lstStyle/>
          <a:p>
            <a:r>
              <a:rPr lang="en-US" altLang="zh-TW"/>
              <a:t>SDD4006/SDD4006M Project Presentation</a:t>
            </a:r>
            <a:endParaRPr lang="en-HK"/>
          </a:p>
        </p:txBody>
      </p:sp>
      <p:sp>
        <p:nvSpPr>
          <p:cNvPr id="5" name="Content Placeholder 4">
            <a:extLst>
              <a:ext uri="{FF2B5EF4-FFF2-40B4-BE49-F238E27FC236}">
                <a16:creationId xmlns:a16="http://schemas.microsoft.com/office/drawing/2014/main" id="{A65211D9-B1EE-47DB-AE24-E7F3018079D8}"/>
              </a:ext>
            </a:extLst>
          </p:cNvPr>
          <p:cNvSpPr>
            <a:spLocks noGrp="1"/>
          </p:cNvSpPr>
          <p:nvPr>
            <p:ph sz="half" idx="1"/>
          </p:nvPr>
        </p:nvSpPr>
        <p:spPr/>
        <p:txBody>
          <a:bodyPr>
            <a:normAutofit fontScale="92500" lnSpcReduction="20000"/>
          </a:bodyPr>
          <a:lstStyle/>
          <a:p>
            <a:r>
              <a:rPr lang="en-HK"/>
              <a:t>Programme Code/Class: IT114122/1C</a:t>
            </a:r>
          </a:p>
          <a:p>
            <a:endParaRPr lang="en-HK"/>
          </a:p>
          <a:p>
            <a:r>
              <a:rPr lang="en-HK"/>
              <a:t>Programme Title: Higher Diploma in Cybersecurity</a:t>
            </a:r>
          </a:p>
          <a:p>
            <a:endParaRPr lang="en-HK"/>
          </a:p>
          <a:p>
            <a:r>
              <a:rPr lang="en-HK"/>
              <a:t>Group No.</a:t>
            </a:r>
            <a:r>
              <a:rPr lang="en-GB"/>
              <a:t> 3</a:t>
            </a:r>
            <a:endParaRPr lang="en-HK"/>
          </a:p>
          <a:p>
            <a:endParaRPr lang="en-HK"/>
          </a:p>
          <a:p>
            <a:r>
              <a:rPr lang="en-HK"/>
              <a:t>Project Topic: </a:t>
            </a:r>
            <a:r>
              <a:rPr lang="en-HK" b="0" i="0" u="none" strike="noStrike">
                <a:solidFill>
                  <a:srgbClr val="212529"/>
                </a:solidFill>
                <a:effectLst/>
                <a:latin typeface="system-ui"/>
              </a:rPr>
              <a:t>How young people can learn from cyberattacks and develop good practices in cybersecurity</a:t>
            </a:r>
            <a:endParaRPr lang="en-HK"/>
          </a:p>
        </p:txBody>
      </p:sp>
      <p:sp>
        <p:nvSpPr>
          <p:cNvPr id="6" name="Content Placeholder 5">
            <a:extLst>
              <a:ext uri="{FF2B5EF4-FFF2-40B4-BE49-F238E27FC236}">
                <a16:creationId xmlns:a16="http://schemas.microsoft.com/office/drawing/2014/main" id="{4A53C344-0C75-47C4-AD5F-EF9880B1240C}"/>
              </a:ext>
            </a:extLst>
          </p:cNvPr>
          <p:cNvSpPr>
            <a:spLocks noGrp="1"/>
          </p:cNvSpPr>
          <p:nvPr>
            <p:ph sz="half" idx="2"/>
          </p:nvPr>
        </p:nvSpPr>
        <p:spPr/>
        <p:txBody>
          <a:bodyPr>
            <a:normAutofit fontScale="92500" lnSpcReduction="20000"/>
          </a:bodyPr>
          <a:lstStyle/>
          <a:p>
            <a:r>
              <a:rPr lang="en-HK"/>
              <a:t>Tang Cheuk Hei/ 220006482</a:t>
            </a:r>
          </a:p>
          <a:p>
            <a:endParaRPr lang="en-HK"/>
          </a:p>
        </p:txBody>
      </p:sp>
    </p:spTree>
    <p:extLst>
      <p:ext uri="{BB962C8B-B14F-4D97-AF65-F5344CB8AC3E}">
        <p14:creationId xmlns:p14="http://schemas.microsoft.com/office/powerpoint/2010/main" val="1591291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777B-C224-4564-859E-19F42C3DA7CF}"/>
              </a:ext>
            </a:extLst>
          </p:cNvPr>
          <p:cNvSpPr>
            <a:spLocks noGrp="1"/>
          </p:cNvSpPr>
          <p:nvPr>
            <p:ph type="title"/>
          </p:nvPr>
        </p:nvSpPr>
        <p:spPr>
          <a:xfrm>
            <a:off x="838200" y="334645"/>
            <a:ext cx="10515600" cy="1325563"/>
          </a:xfrm>
        </p:spPr>
        <p:txBody>
          <a:bodyPr/>
          <a:lstStyle/>
          <a:p>
            <a:r>
              <a:rPr lang="en-HK">
                <a:solidFill>
                  <a:srgbClr val="FF0000"/>
                </a:solidFill>
              </a:rPr>
              <a:t>After completing the Project…</a:t>
            </a:r>
          </a:p>
        </p:txBody>
      </p:sp>
      <p:sp>
        <p:nvSpPr>
          <p:cNvPr id="3" name="Content Placeholder 2">
            <a:extLst>
              <a:ext uri="{FF2B5EF4-FFF2-40B4-BE49-F238E27FC236}">
                <a16:creationId xmlns:a16="http://schemas.microsoft.com/office/drawing/2014/main" id="{071FC0D5-DD35-4909-8C11-062C08B0552F}"/>
              </a:ext>
            </a:extLst>
          </p:cNvPr>
          <p:cNvSpPr>
            <a:spLocks noGrp="1"/>
          </p:cNvSpPr>
          <p:nvPr>
            <p:ph idx="1"/>
          </p:nvPr>
        </p:nvSpPr>
        <p:spPr>
          <a:xfrm>
            <a:off x="838200" y="1551305"/>
            <a:ext cx="10515600" cy="1064896"/>
          </a:xfrm>
        </p:spPr>
        <p:txBody>
          <a:bodyPr>
            <a:noAutofit/>
          </a:bodyPr>
          <a:lstStyle/>
          <a:p>
            <a:pPr marL="0" indent="0">
              <a:buNone/>
            </a:pPr>
            <a:r>
              <a:rPr lang="en-HK" b="1"/>
              <a:t>6.</a:t>
            </a:r>
            <a:r>
              <a:rPr lang="zh-TW" altLang="zh-HK" b="1"/>
              <a:t> </a:t>
            </a:r>
            <a:r>
              <a:rPr lang="en-US" altLang="zh-HK" b="1"/>
              <a:t>Self-reflection on social awareness (5%)</a:t>
            </a:r>
          </a:p>
          <a:p>
            <a:pPr marL="0" indent="0">
              <a:lnSpc>
                <a:spcPct val="120000"/>
              </a:lnSpc>
              <a:buNone/>
            </a:pPr>
            <a:r>
              <a:rPr lang="en-US" altLang="zh-HK" sz="2400"/>
              <a:t>6.1  What is your </a:t>
            </a:r>
            <a:r>
              <a:rPr lang="en-US" altLang="zh-HK" sz="2400" u="sng"/>
              <a:t>new insight</a:t>
            </a:r>
            <a:r>
              <a:rPr lang="en-US" altLang="zh-HK" sz="2400"/>
              <a:t> on the </a:t>
            </a:r>
            <a:r>
              <a:rPr lang="en-US" altLang="zh-HK" sz="2400" u="sng"/>
              <a:t>community problem / SDG</a:t>
            </a:r>
            <a:r>
              <a:rPr lang="en-US" altLang="zh-HK" sz="2400"/>
              <a:t> after studying the selected topic and after completion of the project? </a:t>
            </a:r>
          </a:p>
          <a:p>
            <a:pPr marL="0" indent="0">
              <a:buNone/>
            </a:pPr>
            <a:endParaRPr lang="en-HK" sz="1600"/>
          </a:p>
        </p:txBody>
      </p:sp>
      <p:sp>
        <p:nvSpPr>
          <p:cNvPr id="4" name="文字方塊 3"/>
          <p:cNvSpPr txBox="1"/>
          <p:nvPr/>
        </p:nvSpPr>
        <p:spPr>
          <a:xfrm>
            <a:off x="838200" y="4213544"/>
            <a:ext cx="10426700" cy="2585323"/>
          </a:xfrm>
          <a:prstGeom prst="rect">
            <a:avLst/>
          </a:prstGeom>
          <a:noFill/>
          <a:ln>
            <a:solidFill>
              <a:schemeClr val="tx1"/>
            </a:solidFill>
          </a:ln>
        </p:spPr>
        <p:txBody>
          <a:bodyPr wrap="square" rtlCol="0">
            <a:spAutoFit/>
          </a:bodyPr>
          <a:lstStyle/>
          <a:p>
            <a:endParaRPr lang="en-US" altLang="zh-HK"/>
          </a:p>
          <a:p>
            <a:endParaRPr lang="en-US" altLang="zh-HK"/>
          </a:p>
          <a:p>
            <a:endParaRPr lang="en-US" altLang="zh-HK"/>
          </a:p>
          <a:p>
            <a:endParaRPr lang="en-US" altLang="zh-HK"/>
          </a:p>
          <a:p>
            <a:endParaRPr lang="en-US" altLang="zh-HK"/>
          </a:p>
          <a:p>
            <a:endParaRPr lang="en-US" altLang="zh-HK"/>
          </a:p>
          <a:p>
            <a:endParaRPr lang="en-US" altLang="zh-HK"/>
          </a:p>
          <a:p>
            <a:endParaRPr lang="en-US" altLang="zh-HK"/>
          </a:p>
          <a:p>
            <a:endParaRPr lang="zh-HK" altLang="en-US"/>
          </a:p>
        </p:txBody>
      </p:sp>
      <p:sp>
        <p:nvSpPr>
          <p:cNvPr id="5" name="文字方塊 4"/>
          <p:cNvSpPr txBox="1"/>
          <p:nvPr/>
        </p:nvSpPr>
        <p:spPr>
          <a:xfrm>
            <a:off x="838200" y="3382547"/>
            <a:ext cx="9550400" cy="830997"/>
          </a:xfrm>
          <a:prstGeom prst="rect">
            <a:avLst/>
          </a:prstGeom>
          <a:noFill/>
        </p:spPr>
        <p:txBody>
          <a:bodyPr wrap="square" rtlCol="0">
            <a:spAutoFit/>
          </a:bodyPr>
          <a:lstStyle/>
          <a:p>
            <a:r>
              <a:rPr lang="en-US" altLang="zh-HK" sz="2400"/>
              <a:t>6.2  From </a:t>
            </a:r>
            <a:r>
              <a:rPr lang="en-US" altLang="zh-HK" sz="2400" u="sng"/>
              <a:t>which piece of information / outcome </a:t>
            </a:r>
            <a:r>
              <a:rPr lang="en-US" altLang="zh-HK" sz="2400"/>
              <a:t>of the project that you have the above new insight?</a:t>
            </a:r>
            <a:r>
              <a:rPr lang="en-HK" altLang="zh-HK" sz="2400" b="1"/>
              <a:t> </a:t>
            </a:r>
            <a:endParaRPr lang="en-HK" altLang="zh-HK" sz="2400"/>
          </a:p>
        </p:txBody>
      </p:sp>
      <p:sp>
        <p:nvSpPr>
          <p:cNvPr id="8" name="文字方塊 7"/>
          <p:cNvSpPr txBox="1"/>
          <p:nvPr/>
        </p:nvSpPr>
        <p:spPr>
          <a:xfrm>
            <a:off x="838200" y="2933550"/>
            <a:ext cx="10515600" cy="369332"/>
          </a:xfrm>
          <a:prstGeom prst="rect">
            <a:avLst/>
          </a:prstGeom>
          <a:noFill/>
          <a:ln>
            <a:solidFill>
              <a:schemeClr val="tx1"/>
            </a:solidFill>
          </a:ln>
        </p:spPr>
        <p:txBody>
          <a:bodyPr wrap="square" rtlCol="0">
            <a:spAutoFit/>
          </a:bodyPr>
          <a:lstStyle/>
          <a:p>
            <a:r>
              <a:rPr lang="en-US" altLang="zh-HK"/>
              <a:t>Overall, our community has a greater awareness of cybersecurity and phishing attacks.</a:t>
            </a:r>
            <a:endParaRPr lang="zh-HK" altLang="en-US"/>
          </a:p>
        </p:txBody>
      </p:sp>
      <p:pic>
        <p:nvPicPr>
          <p:cNvPr id="1028" name="Picture 4" descr="Forms response chart. Question title: 2.  當你某天收到聲稱是PayPal 的電郵要求你重入帳戶時，你應該如何做？/ When you receive an email one day claiming to be PayPal asking you to reactivate your account, what should you do?. Number of responses: 45 / 50 correct responses.">
            <a:extLst>
              <a:ext uri="{FF2B5EF4-FFF2-40B4-BE49-F238E27FC236}">
                <a16:creationId xmlns:a16="http://schemas.microsoft.com/office/drawing/2014/main" id="{45A3765F-3494-9355-B67E-127B7A2C7F4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0862" y="4234943"/>
            <a:ext cx="5045076" cy="2563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0501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圖表 5"/>
          <p:cNvGraphicFramePr/>
          <p:nvPr>
            <p:extLst>
              <p:ext uri="{D42A27DB-BD31-4B8C-83A1-F6EECF244321}">
                <p14:modId xmlns:p14="http://schemas.microsoft.com/office/powerpoint/2010/main" val="1244897542"/>
              </p:ext>
            </p:extLst>
          </p:nvPr>
        </p:nvGraphicFramePr>
        <p:xfrm>
          <a:off x="221673" y="291315"/>
          <a:ext cx="11115604" cy="6566685"/>
        </p:xfrm>
        <a:graphic>
          <a:graphicData uri="http://schemas.openxmlformats.org/drawingml/2006/chart">
            <c:chart xmlns:c="http://schemas.openxmlformats.org/drawingml/2006/chart" xmlns:r="http://schemas.openxmlformats.org/officeDocument/2006/relationships" r:id="rId3"/>
          </a:graphicData>
        </a:graphic>
      </p:graphicFrame>
      <p:sp>
        <p:nvSpPr>
          <p:cNvPr id="3" name="文字方塊 2"/>
          <p:cNvSpPr txBox="1"/>
          <p:nvPr/>
        </p:nvSpPr>
        <p:spPr>
          <a:xfrm>
            <a:off x="452387" y="757381"/>
            <a:ext cx="11517940" cy="707886"/>
          </a:xfrm>
          <a:prstGeom prst="rect">
            <a:avLst/>
          </a:prstGeom>
          <a:noFill/>
        </p:spPr>
        <p:txBody>
          <a:bodyPr wrap="square" rtlCol="0">
            <a:spAutoFit/>
          </a:bodyPr>
          <a:lstStyle/>
          <a:p>
            <a:r>
              <a:rPr lang="en-US" altLang="zh-HK" sz="2000" kern="100">
                <a:latin typeface="Calibri" panose="020F0502020204030204" pitchFamily="34" charset="0"/>
                <a:cs typeface="Times New Roman" panose="02020603050405020304" pitchFamily="18" charset="0"/>
              </a:rPr>
              <a:t>7.1 How was </a:t>
            </a:r>
            <a:r>
              <a:rPr lang="en-US" altLang="zh-HK" sz="2000" u="sng" kern="100">
                <a:latin typeface="Calibri" panose="020F0502020204030204" pitchFamily="34" charset="0"/>
                <a:cs typeface="Times New Roman" panose="02020603050405020304" pitchFamily="18" charset="0"/>
              </a:rPr>
              <a:t>your own performance </a:t>
            </a:r>
            <a:r>
              <a:rPr lang="en-US" altLang="zh-HK" sz="2000" kern="100">
                <a:latin typeface="Calibri" panose="020F0502020204030204" pitchFamily="34" charset="0"/>
                <a:cs typeface="Times New Roman" panose="02020603050405020304" pitchFamily="18" charset="0"/>
              </a:rPr>
              <a:t>in terms of </a:t>
            </a:r>
            <a:r>
              <a:rPr lang="en-US" altLang="zh-HK" sz="2000" u="sng" kern="100">
                <a:latin typeface="Calibri" panose="020F0502020204030204" pitchFamily="34" charset="0"/>
                <a:cs typeface="Times New Roman" panose="02020603050405020304" pitchFamily="18" charset="0"/>
              </a:rPr>
              <a:t>collaboration skill(s)</a:t>
            </a:r>
            <a:r>
              <a:rPr lang="en-US" altLang="zh-HK" sz="2000" kern="100">
                <a:latin typeface="Calibri" panose="020F0502020204030204" pitchFamily="34" charset="0"/>
                <a:cs typeface="Times New Roman" panose="02020603050405020304" pitchFamily="18" charset="0"/>
              </a:rPr>
              <a:t>? (Please use the </a:t>
            </a:r>
            <a:r>
              <a:rPr lang="en-US" altLang="zh-HK" sz="2000" kern="100">
                <a:solidFill>
                  <a:srgbClr val="FF0000"/>
                </a:solidFill>
                <a:latin typeface="Calibri" panose="020F0502020204030204" pitchFamily="34" charset="0"/>
                <a:cs typeface="Times New Roman" panose="02020603050405020304" pitchFamily="18" charset="0"/>
              </a:rPr>
              <a:t>radar graph </a:t>
            </a:r>
            <a:r>
              <a:rPr lang="en-US" altLang="zh-HK" sz="2000" kern="100">
                <a:latin typeface="Calibri" panose="020F0502020204030204" pitchFamily="34" charset="0"/>
                <a:cs typeface="Times New Roman" panose="02020603050405020304" pitchFamily="18" charset="0"/>
              </a:rPr>
              <a:t>below</a:t>
            </a:r>
            <a:r>
              <a:rPr lang="en-US" altLang="zh-HK" sz="2000" kern="100">
                <a:solidFill>
                  <a:srgbClr val="FF0000"/>
                </a:solidFill>
                <a:latin typeface="Calibri" panose="020F0502020204030204" pitchFamily="34" charset="0"/>
                <a:cs typeface="Times New Roman" panose="02020603050405020304" pitchFamily="18" charset="0"/>
              </a:rPr>
              <a:t> </a:t>
            </a:r>
            <a:r>
              <a:rPr lang="en-US" altLang="zh-HK" sz="2000" kern="100">
                <a:latin typeface="Calibri" panose="020F0502020204030204" pitchFamily="34" charset="0"/>
                <a:cs typeface="Times New Roman" panose="02020603050405020304" pitchFamily="18" charset="0"/>
              </a:rPr>
              <a:t>to show your own performance and </a:t>
            </a:r>
            <a:r>
              <a:rPr lang="en-US" altLang="zh-HK" sz="2000" u="sng" kern="100">
                <a:latin typeface="Calibri" panose="020F0502020204030204" pitchFamily="34" charset="0"/>
                <a:cs typeface="Times New Roman" panose="02020603050405020304" pitchFamily="18" charset="0"/>
              </a:rPr>
              <a:t>answer questions in next two slides</a:t>
            </a:r>
            <a:r>
              <a:rPr lang="en-US" altLang="zh-HK" sz="2000" kern="100">
                <a:latin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9587368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777B-C224-4564-859E-19F42C3DA7CF}"/>
              </a:ext>
            </a:extLst>
          </p:cNvPr>
          <p:cNvSpPr>
            <a:spLocks noGrp="1"/>
          </p:cNvSpPr>
          <p:nvPr>
            <p:ph type="title"/>
          </p:nvPr>
        </p:nvSpPr>
        <p:spPr>
          <a:xfrm>
            <a:off x="838200" y="334645"/>
            <a:ext cx="10515600" cy="1325563"/>
          </a:xfrm>
        </p:spPr>
        <p:txBody>
          <a:bodyPr/>
          <a:lstStyle/>
          <a:p>
            <a:r>
              <a:rPr lang="en-HK">
                <a:solidFill>
                  <a:srgbClr val="FF0000"/>
                </a:solidFill>
              </a:rPr>
              <a:t>After completing the Project…</a:t>
            </a:r>
          </a:p>
        </p:txBody>
      </p:sp>
      <p:sp>
        <p:nvSpPr>
          <p:cNvPr id="3" name="Content Placeholder 2">
            <a:extLst>
              <a:ext uri="{FF2B5EF4-FFF2-40B4-BE49-F238E27FC236}">
                <a16:creationId xmlns:a16="http://schemas.microsoft.com/office/drawing/2014/main" id="{071FC0D5-DD35-4909-8C11-062C08B0552F}"/>
              </a:ext>
            </a:extLst>
          </p:cNvPr>
          <p:cNvSpPr>
            <a:spLocks noGrp="1"/>
          </p:cNvSpPr>
          <p:nvPr>
            <p:ph idx="1"/>
          </p:nvPr>
        </p:nvSpPr>
        <p:spPr>
          <a:xfrm>
            <a:off x="838200" y="1348104"/>
            <a:ext cx="10668000" cy="1404331"/>
          </a:xfrm>
        </p:spPr>
        <p:txBody>
          <a:bodyPr>
            <a:noAutofit/>
          </a:bodyPr>
          <a:lstStyle/>
          <a:p>
            <a:pPr marL="0" indent="0">
              <a:buNone/>
            </a:pPr>
            <a:r>
              <a:rPr lang="en-HK" altLang="zh-HK" b="1"/>
              <a:t>7. Individual Performance</a:t>
            </a:r>
          </a:p>
          <a:p>
            <a:pPr marL="0" indent="0">
              <a:lnSpc>
                <a:spcPct val="120000"/>
              </a:lnSpc>
              <a:buNone/>
            </a:pPr>
            <a:r>
              <a:rPr lang="en-US" altLang="zh-HK" sz="2400"/>
              <a:t>7.2 Identify your own </a:t>
            </a:r>
            <a:r>
              <a:rPr lang="en-US" altLang="zh-HK" sz="2400" u="sng"/>
              <a:t>strength</a:t>
            </a:r>
            <a:r>
              <a:rPr lang="en-US" altLang="zh-HK" sz="2400"/>
              <a:t> in the radar graph and explain with </a:t>
            </a:r>
            <a:r>
              <a:rPr lang="en-US" altLang="zh-HK" sz="2400" u="sng"/>
              <a:t>a detailed example</a:t>
            </a:r>
            <a:r>
              <a:rPr lang="en-US" altLang="zh-HK" sz="2400"/>
              <a:t> throughout the project. (5%)</a:t>
            </a:r>
            <a:endParaRPr lang="en-HK" sz="2400"/>
          </a:p>
        </p:txBody>
      </p:sp>
      <p:sp>
        <p:nvSpPr>
          <p:cNvPr id="8" name="文字方塊 7"/>
          <p:cNvSpPr txBox="1"/>
          <p:nvPr/>
        </p:nvSpPr>
        <p:spPr>
          <a:xfrm>
            <a:off x="838200" y="3035301"/>
            <a:ext cx="10668000" cy="3693319"/>
          </a:xfrm>
          <a:prstGeom prst="rect">
            <a:avLst/>
          </a:prstGeom>
          <a:noFill/>
          <a:ln>
            <a:solidFill>
              <a:schemeClr val="tx1"/>
            </a:solidFill>
          </a:ln>
        </p:spPr>
        <p:txBody>
          <a:bodyPr wrap="square" rtlCol="0">
            <a:spAutoFit/>
          </a:bodyPr>
          <a:lstStyle/>
          <a:p>
            <a:pPr marL="285750" indent="-285750">
              <a:buFontTx/>
              <a:buChar char="-"/>
            </a:pPr>
            <a:r>
              <a:rPr lang="en-US" altLang="zh-HK"/>
              <a:t>Commitment to the Project:</a:t>
            </a:r>
          </a:p>
          <a:p>
            <a:r>
              <a:rPr lang="en-US" altLang="zh-HK"/>
              <a:t>Throughout the project, I spent around 7 weeks to complete the website, including its contents, and 1 week on the Google Form questionnaire. With that said, I’m good at the technical side of things, which allows me to leverage my expertise to finalize the project.</a:t>
            </a:r>
          </a:p>
          <a:p>
            <a:endParaRPr lang="en-US" altLang="zh-HK"/>
          </a:p>
          <a:p>
            <a:endParaRPr lang="en-US" altLang="zh-HK"/>
          </a:p>
          <a:p>
            <a:endParaRPr lang="en-US" altLang="zh-HK"/>
          </a:p>
          <a:p>
            <a:endParaRPr lang="en-US" altLang="zh-HK"/>
          </a:p>
          <a:p>
            <a:endParaRPr lang="en-US" altLang="zh-HK"/>
          </a:p>
          <a:p>
            <a:endParaRPr lang="en-US" altLang="zh-HK"/>
          </a:p>
          <a:p>
            <a:endParaRPr lang="en-US" altLang="zh-HK"/>
          </a:p>
          <a:p>
            <a:endParaRPr lang="en-US" altLang="zh-HK"/>
          </a:p>
          <a:p>
            <a:endParaRPr lang="zh-HK" altLang="en-US"/>
          </a:p>
        </p:txBody>
      </p:sp>
      <p:pic>
        <p:nvPicPr>
          <p:cNvPr id="14" name="Picture 13">
            <a:extLst>
              <a:ext uri="{FF2B5EF4-FFF2-40B4-BE49-F238E27FC236}">
                <a16:creationId xmlns:a16="http://schemas.microsoft.com/office/drawing/2014/main" id="{92A54F14-BB0B-4A08-C088-32E241E5D45F}"/>
              </a:ext>
            </a:extLst>
          </p:cNvPr>
          <p:cNvPicPr>
            <a:picLocks noChangeAspect="1"/>
          </p:cNvPicPr>
          <p:nvPr/>
        </p:nvPicPr>
        <p:blipFill>
          <a:blip r:embed="rId3"/>
          <a:stretch>
            <a:fillRect/>
          </a:stretch>
        </p:blipFill>
        <p:spPr>
          <a:xfrm>
            <a:off x="5324030" y="3949854"/>
            <a:ext cx="6182170" cy="2778766"/>
          </a:xfrm>
          <a:prstGeom prst="rect">
            <a:avLst/>
          </a:prstGeom>
        </p:spPr>
      </p:pic>
    </p:spTree>
    <p:extLst>
      <p:ext uri="{BB962C8B-B14F-4D97-AF65-F5344CB8AC3E}">
        <p14:creationId xmlns:p14="http://schemas.microsoft.com/office/powerpoint/2010/main" val="9297461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777B-C224-4564-859E-19F42C3DA7CF}"/>
              </a:ext>
            </a:extLst>
          </p:cNvPr>
          <p:cNvSpPr>
            <a:spLocks noGrp="1"/>
          </p:cNvSpPr>
          <p:nvPr>
            <p:ph type="title"/>
          </p:nvPr>
        </p:nvSpPr>
        <p:spPr>
          <a:xfrm>
            <a:off x="838200" y="334645"/>
            <a:ext cx="10515600" cy="1325563"/>
          </a:xfrm>
        </p:spPr>
        <p:txBody>
          <a:bodyPr/>
          <a:lstStyle/>
          <a:p>
            <a:r>
              <a:rPr lang="en-HK">
                <a:solidFill>
                  <a:srgbClr val="FF0000"/>
                </a:solidFill>
              </a:rPr>
              <a:t>After completing the Project…</a:t>
            </a:r>
          </a:p>
        </p:txBody>
      </p:sp>
      <p:sp>
        <p:nvSpPr>
          <p:cNvPr id="3" name="Content Placeholder 2">
            <a:extLst>
              <a:ext uri="{FF2B5EF4-FFF2-40B4-BE49-F238E27FC236}">
                <a16:creationId xmlns:a16="http://schemas.microsoft.com/office/drawing/2014/main" id="{071FC0D5-DD35-4909-8C11-062C08B0552F}"/>
              </a:ext>
            </a:extLst>
          </p:cNvPr>
          <p:cNvSpPr>
            <a:spLocks noGrp="1"/>
          </p:cNvSpPr>
          <p:nvPr>
            <p:ph idx="1"/>
          </p:nvPr>
        </p:nvSpPr>
        <p:spPr>
          <a:xfrm>
            <a:off x="838200" y="1551305"/>
            <a:ext cx="11104984" cy="1064896"/>
          </a:xfrm>
        </p:spPr>
        <p:txBody>
          <a:bodyPr>
            <a:noAutofit/>
          </a:bodyPr>
          <a:lstStyle/>
          <a:p>
            <a:pPr marL="0" indent="0">
              <a:buNone/>
            </a:pPr>
            <a:r>
              <a:rPr lang="en-HK" altLang="zh-HK" b="1"/>
              <a:t>7. Individual Performance</a:t>
            </a:r>
          </a:p>
          <a:p>
            <a:pPr marL="0" indent="0">
              <a:lnSpc>
                <a:spcPct val="120000"/>
              </a:lnSpc>
              <a:buNone/>
            </a:pPr>
            <a:r>
              <a:rPr lang="en-US" altLang="zh-HK" sz="2400"/>
              <a:t>7.3 Identify your own </a:t>
            </a:r>
            <a:r>
              <a:rPr lang="en-US" altLang="zh-HK" sz="2400" u="sng"/>
              <a:t>weakness</a:t>
            </a:r>
            <a:r>
              <a:rPr lang="en-US" altLang="zh-HK" sz="2400"/>
              <a:t> in the radar graph and explain with </a:t>
            </a:r>
            <a:r>
              <a:rPr lang="en-US" altLang="zh-HK" sz="2400" u="sng"/>
              <a:t>a detailed example</a:t>
            </a:r>
            <a:r>
              <a:rPr lang="en-US" altLang="zh-HK" sz="2400"/>
              <a:t> throughout the project. (5%)</a:t>
            </a:r>
            <a:endParaRPr lang="en-HK" sz="2400"/>
          </a:p>
        </p:txBody>
      </p:sp>
      <p:sp>
        <p:nvSpPr>
          <p:cNvPr id="6" name="文字方塊 5"/>
          <p:cNvSpPr txBox="1"/>
          <p:nvPr/>
        </p:nvSpPr>
        <p:spPr>
          <a:xfrm>
            <a:off x="931506" y="3206080"/>
            <a:ext cx="10668000" cy="1477328"/>
          </a:xfrm>
          <a:prstGeom prst="rect">
            <a:avLst/>
          </a:prstGeom>
          <a:noFill/>
          <a:ln>
            <a:solidFill>
              <a:schemeClr val="tx1"/>
            </a:solidFill>
          </a:ln>
        </p:spPr>
        <p:txBody>
          <a:bodyPr wrap="square" rtlCol="0">
            <a:spAutoFit/>
          </a:bodyPr>
          <a:lstStyle/>
          <a:p>
            <a:pPr marL="285750" indent="-285750">
              <a:buFontTx/>
              <a:buChar char="-"/>
            </a:pPr>
            <a:r>
              <a:rPr lang="en-US" altLang="zh-HK"/>
              <a:t>Organization skill:</a:t>
            </a:r>
          </a:p>
          <a:p>
            <a:r>
              <a:rPr lang="en-US" altLang="zh-HK"/>
              <a:t>As a team leader, although I was able to delegate workload to other members, I still failed to take care of members’ responsibilities and keep members organized. For instance, I was way too focused on the web development that I took over others’ workloads, like the contents of the website, which should be done by other team members.</a:t>
            </a:r>
            <a:endParaRPr lang="zh-HK" altLang="en-US"/>
          </a:p>
        </p:txBody>
      </p:sp>
    </p:spTree>
    <p:extLst>
      <p:ext uri="{BB962C8B-B14F-4D97-AF65-F5344CB8AC3E}">
        <p14:creationId xmlns:p14="http://schemas.microsoft.com/office/powerpoint/2010/main" val="10790310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856F84-748E-4A9F-8FA6-D9B77046176C}"/>
              </a:ext>
            </a:extLst>
          </p:cNvPr>
          <p:cNvSpPr>
            <a:spLocks noGrp="1"/>
          </p:cNvSpPr>
          <p:nvPr>
            <p:ph type="title"/>
          </p:nvPr>
        </p:nvSpPr>
        <p:spPr/>
        <p:txBody>
          <a:bodyPr/>
          <a:lstStyle/>
          <a:p>
            <a:r>
              <a:rPr lang="en-US" altLang="zh-TW"/>
              <a:t>SDD4006/SDD4006M Project Presentation</a:t>
            </a:r>
            <a:endParaRPr lang="en-HK"/>
          </a:p>
        </p:txBody>
      </p:sp>
      <p:sp>
        <p:nvSpPr>
          <p:cNvPr id="5" name="Content Placeholder 4">
            <a:extLst>
              <a:ext uri="{FF2B5EF4-FFF2-40B4-BE49-F238E27FC236}">
                <a16:creationId xmlns:a16="http://schemas.microsoft.com/office/drawing/2014/main" id="{A65211D9-B1EE-47DB-AE24-E7F3018079D8}"/>
              </a:ext>
            </a:extLst>
          </p:cNvPr>
          <p:cNvSpPr>
            <a:spLocks noGrp="1"/>
          </p:cNvSpPr>
          <p:nvPr>
            <p:ph sz="half" idx="1"/>
          </p:nvPr>
        </p:nvSpPr>
        <p:spPr/>
        <p:txBody>
          <a:bodyPr vert="horz" lIns="91440" tIns="45720" rIns="91440" bIns="45720" rtlCol="0" anchor="t">
            <a:normAutofit fontScale="92500" lnSpcReduction="20000"/>
          </a:bodyPr>
          <a:lstStyle/>
          <a:p>
            <a:r>
              <a:rPr lang="en-HK"/>
              <a:t>Programme Code/Class: IT114122/1C</a:t>
            </a:r>
          </a:p>
          <a:p>
            <a:endParaRPr lang="en-HK"/>
          </a:p>
          <a:p>
            <a:r>
              <a:rPr lang="en-HK"/>
              <a:t>Programme Title: Higher Diploma in Cybersecurity</a:t>
            </a:r>
          </a:p>
          <a:p>
            <a:endParaRPr lang="en-HK"/>
          </a:p>
          <a:p>
            <a:r>
              <a:rPr lang="en-HK"/>
              <a:t>Group No.</a:t>
            </a:r>
            <a:r>
              <a:rPr lang="en-GB"/>
              <a:t> 3</a:t>
            </a:r>
            <a:endParaRPr lang="en-HK">
              <a:cs typeface="Calibri"/>
            </a:endParaRPr>
          </a:p>
          <a:p>
            <a:endParaRPr lang="en-HK"/>
          </a:p>
          <a:p>
            <a:r>
              <a:rPr lang="en-HK"/>
              <a:t>Project Topic: </a:t>
            </a:r>
            <a:r>
              <a:rPr lang="en-HK" b="0" i="0" u="none" strike="noStrike">
                <a:solidFill>
                  <a:srgbClr val="212529"/>
                </a:solidFill>
                <a:effectLst/>
                <a:latin typeface="system-ui"/>
              </a:rPr>
              <a:t> How young people can learn from cyberattacks and develop good practices in cybersecurity</a:t>
            </a:r>
            <a:endParaRPr lang="en-HK">
              <a:cs typeface="Calibri"/>
            </a:endParaRPr>
          </a:p>
        </p:txBody>
      </p:sp>
      <p:sp>
        <p:nvSpPr>
          <p:cNvPr id="6" name="Content Placeholder 5">
            <a:extLst>
              <a:ext uri="{FF2B5EF4-FFF2-40B4-BE49-F238E27FC236}">
                <a16:creationId xmlns:a16="http://schemas.microsoft.com/office/drawing/2014/main" id="{4A53C344-0C75-47C4-AD5F-EF9880B1240C}"/>
              </a:ext>
            </a:extLst>
          </p:cNvPr>
          <p:cNvSpPr>
            <a:spLocks noGrp="1"/>
          </p:cNvSpPr>
          <p:nvPr>
            <p:ph sz="half" idx="2"/>
          </p:nvPr>
        </p:nvSpPr>
        <p:spPr/>
        <p:txBody>
          <a:bodyPr vert="horz" lIns="91440" tIns="45720" rIns="91440" bIns="45720" rtlCol="0" anchor="t">
            <a:normAutofit fontScale="92500" lnSpcReduction="20000"/>
          </a:bodyPr>
          <a:lstStyle/>
          <a:p>
            <a:r>
              <a:rPr lang="en-HK"/>
              <a:t>Dong Siu Him/ 223071854</a:t>
            </a:r>
          </a:p>
          <a:p>
            <a:endParaRPr lang="en-HK"/>
          </a:p>
        </p:txBody>
      </p:sp>
    </p:spTree>
    <p:extLst>
      <p:ext uri="{BB962C8B-B14F-4D97-AF65-F5344CB8AC3E}">
        <p14:creationId xmlns:p14="http://schemas.microsoft.com/office/powerpoint/2010/main" val="2676412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777B-C224-4564-859E-19F42C3DA7CF}"/>
              </a:ext>
            </a:extLst>
          </p:cNvPr>
          <p:cNvSpPr>
            <a:spLocks noGrp="1"/>
          </p:cNvSpPr>
          <p:nvPr>
            <p:ph type="title"/>
          </p:nvPr>
        </p:nvSpPr>
        <p:spPr>
          <a:xfrm>
            <a:off x="838200" y="334645"/>
            <a:ext cx="10515600" cy="1325563"/>
          </a:xfrm>
        </p:spPr>
        <p:txBody>
          <a:bodyPr/>
          <a:lstStyle/>
          <a:p>
            <a:r>
              <a:rPr lang="en-HK">
                <a:solidFill>
                  <a:srgbClr val="FF0000"/>
                </a:solidFill>
              </a:rPr>
              <a:t>After completing the Project…</a:t>
            </a:r>
          </a:p>
        </p:txBody>
      </p:sp>
      <p:sp>
        <p:nvSpPr>
          <p:cNvPr id="3" name="Content Placeholder 2">
            <a:extLst>
              <a:ext uri="{FF2B5EF4-FFF2-40B4-BE49-F238E27FC236}">
                <a16:creationId xmlns:a16="http://schemas.microsoft.com/office/drawing/2014/main" id="{071FC0D5-DD35-4909-8C11-062C08B0552F}"/>
              </a:ext>
            </a:extLst>
          </p:cNvPr>
          <p:cNvSpPr>
            <a:spLocks noGrp="1"/>
          </p:cNvSpPr>
          <p:nvPr>
            <p:ph idx="1"/>
          </p:nvPr>
        </p:nvSpPr>
        <p:spPr>
          <a:xfrm>
            <a:off x="838200" y="1551305"/>
            <a:ext cx="10515600" cy="1064896"/>
          </a:xfrm>
        </p:spPr>
        <p:txBody>
          <a:bodyPr>
            <a:noAutofit/>
          </a:bodyPr>
          <a:lstStyle/>
          <a:p>
            <a:pPr marL="0" indent="0">
              <a:buNone/>
            </a:pPr>
            <a:r>
              <a:rPr lang="en-HK" b="1"/>
              <a:t>6.</a:t>
            </a:r>
            <a:r>
              <a:rPr lang="zh-TW" altLang="zh-HK" b="1"/>
              <a:t> </a:t>
            </a:r>
            <a:r>
              <a:rPr lang="en-US" altLang="zh-HK" b="1"/>
              <a:t>Self-reflection on social awareness (5%)</a:t>
            </a:r>
          </a:p>
          <a:p>
            <a:pPr marL="0" indent="0">
              <a:lnSpc>
                <a:spcPct val="120000"/>
              </a:lnSpc>
              <a:buNone/>
            </a:pPr>
            <a:r>
              <a:rPr lang="en-US" altLang="zh-HK" sz="2400"/>
              <a:t>6.1  What is your </a:t>
            </a:r>
            <a:r>
              <a:rPr lang="en-US" altLang="zh-HK" sz="2400" u="sng"/>
              <a:t>new insight</a:t>
            </a:r>
            <a:r>
              <a:rPr lang="en-US" altLang="zh-HK" sz="2400"/>
              <a:t> on the </a:t>
            </a:r>
            <a:r>
              <a:rPr lang="en-US" altLang="zh-HK" sz="2400" u="sng"/>
              <a:t>community problem / SDG</a:t>
            </a:r>
            <a:r>
              <a:rPr lang="en-US" altLang="zh-HK" sz="2400"/>
              <a:t> after studying the selected topic and after completion of the project? </a:t>
            </a:r>
          </a:p>
          <a:p>
            <a:pPr marL="0" indent="0">
              <a:buNone/>
            </a:pPr>
            <a:endParaRPr lang="en-HK" sz="1600"/>
          </a:p>
        </p:txBody>
      </p:sp>
      <p:sp>
        <p:nvSpPr>
          <p:cNvPr id="8" name="文字方塊 7"/>
          <p:cNvSpPr txBox="1"/>
          <p:nvPr/>
        </p:nvSpPr>
        <p:spPr>
          <a:xfrm>
            <a:off x="838200" y="3165463"/>
            <a:ext cx="11145078" cy="1200329"/>
          </a:xfrm>
          <a:prstGeom prst="rect">
            <a:avLst/>
          </a:prstGeom>
          <a:noFill/>
          <a:ln>
            <a:solidFill>
              <a:schemeClr val="tx1"/>
            </a:solidFill>
          </a:ln>
        </p:spPr>
        <p:txBody>
          <a:bodyPr wrap="square" lIns="91440" tIns="45720" rIns="91440" bIns="45720" rtlCol="0" anchor="t">
            <a:spAutoFit/>
          </a:bodyPr>
          <a:lstStyle/>
          <a:p>
            <a:pPr algn="just"/>
            <a:r>
              <a:rPr lang="en-US" altLang="zh-HK" sz="2400">
                <a:ea typeface="+mn-lt"/>
                <a:cs typeface="+mn-lt"/>
              </a:rPr>
              <a:t>According</a:t>
            </a:r>
            <a:r>
              <a:rPr lang="zh-HK" sz="2400">
                <a:ea typeface="+mn-lt"/>
                <a:cs typeface="+mn-lt"/>
              </a:rPr>
              <a:t> </a:t>
            </a:r>
            <a:r>
              <a:rPr lang="en-US" altLang="zh-HK" sz="2400">
                <a:ea typeface="+mn-lt"/>
                <a:cs typeface="+mn-lt"/>
              </a:rPr>
              <a:t>to</a:t>
            </a:r>
            <a:r>
              <a:rPr lang="zh-HK" altLang="en-US" sz="2400">
                <a:ea typeface="+mn-lt"/>
                <a:cs typeface="+mn-lt"/>
              </a:rPr>
              <a:t> </a:t>
            </a:r>
            <a:r>
              <a:rPr lang="zh-HK" sz="2400">
                <a:ea typeface="+mn-lt"/>
                <a:cs typeface="+mn-lt"/>
              </a:rPr>
              <a:t>the research, I found that most interviewees will pay attention to whether the website is correct before entering the website. Therefore, I believe that people will avoid phishing websites and reduce the risk of being scammed.</a:t>
            </a:r>
            <a:endParaRPr lang="en-US">
              <a:ea typeface="+mn-lt"/>
              <a:cs typeface="+mn-lt"/>
            </a:endParaRPr>
          </a:p>
        </p:txBody>
      </p:sp>
    </p:spTree>
    <p:extLst>
      <p:ext uri="{BB962C8B-B14F-4D97-AF65-F5344CB8AC3E}">
        <p14:creationId xmlns:p14="http://schemas.microsoft.com/office/powerpoint/2010/main" val="185163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black background&#10;&#10;Description automatically generated">
            <a:extLst>
              <a:ext uri="{FF2B5EF4-FFF2-40B4-BE49-F238E27FC236}">
                <a16:creationId xmlns:a16="http://schemas.microsoft.com/office/drawing/2014/main" id="{810C05CA-BC6F-4233-B98E-247AFC0FCD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88389" cy="6858000"/>
          </a:xfrm>
          <a:prstGeom prst="rect">
            <a:avLst/>
          </a:prstGeom>
        </p:spPr>
      </p:pic>
      <p:sp>
        <p:nvSpPr>
          <p:cNvPr id="4" name="TextBox 3">
            <a:extLst>
              <a:ext uri="{FF2B5EF4-FFF2-40B4-BE49-F238E27FC236}">
                <a16:creationId xmlns:a16="http://schemas.microsoft.com/office/drawing/2014/main" id="{E53D0936-C8B1-422C-9CDE-337BCEF5D2D8}"/>
              </a:ext>
            </a:extLst>
          </p:cNvPr>
          <p:cNvSpPr txBox="1"/>
          <p:nvPr/>
        </p:nvSpPr>
        <p:spPr>
          <a:xfrm>
            <a:off x="2753247" y="0"/>
            <a:ext cx="6129495"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000" b="1" kern="100">
                <a:effectLst/>
                <a:latin typeface="Calibri" panose="020F0502020204030204" pitchFamily="34" charset="0"/>
                <a:ea typeface="PMingLiU" panose="02020500000000000000" pitchFamily="18" charset="-120"/>
                <a:cs typeface="Times New Roman" panose="02020603050405020304" pitchFamily="18" charset="0"/>
              </a:rPr>
              <a:t>Format &amp; </a:t>
            </a:r>
            <a:r>
              <a:rPr lang="en-US" sz="2000" b="1" kern="100">
                <a:latin typeface="Calibri" panose="020F0502020204030204" pitchFamily="34" charset="0"/>
                <a:ea typeface="PMingLiU" panose="02020500000000000000" pitchFamily="18" charset="-120"/>
                <a:cs typeface="Times New Roman" panose="02020603050405020304" pitchFamily="18" charset="0"/>
              </a:rPr>
              <a:t>Steps of Project</a:t>
            </a:r>
            <a:endParaRPr lang="en-HK" sz="2000" b="1" kern="100">
              <a:latin typeface="Calibri" panose="020F0502020204030204" pitchFamily="34" charset="0"/>
              <a:ea typeface="PMingLiU" panose="02020500000000000000" pitchFamily="18" charset="-12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CF6B423E-5FD3-472F-A938-3A6F5BACDB89}"/>
              </a:ext>
            </a:extLst>
          </p:cNvPr>
          <p:cNvGraphicFramePr>
            <a:graphicFrameLocks noGrp="1"/>
          </p:cNvGraphicFramePr>
          <p:nvPr>
            <p:extLst>
              <p:ext uri="{D42A27DB-BD31-4B8C-83A1-F6EECF244321}">
                <p14:modId xmlns:p14="http://schemas.microsoft.com/office/powerpoint/2010/main" val="385292879"/>
              </p:ext>
            </p:extLst>
          </p:nvPr>
        </p:nvGraphicFramePr>
        <p:xfrm>
          <a:off x="-3611" y="400110"/>
          <a:ext cx="12192000" cy="5622883"/>
        </p:xfrm>
        <a:graphic>
          <a:graphicData uri="http://schemas.openxmlformats.org/drawingml/2006/table">
            <a:tbl>
              <a:tblPr firstRow="1" firstCol="1" bandRow="1">
                <a:tableStyleId>{16D9F66E-5EB9-4882-86FB-DCBF35E3C3E4}</a:tableStyleId>
              </a:tblPr>
              <a:tblGrid>
                <a:gridCol w="3220147">
                  <a:extLst>
                    <a:ext uri="{9D8B030D-6E8A-4147-A177-3AD203B41FA5}">
                      <a16:colId xmlns:a16="http://schemas.microsoft.com/office/drawing/2014/main" val="564188238"/>
                    </a:ext>
                  </a:extLst>
                </a:gridCol>
                <a:gridCol w="8971853">
                  <a:extLst>
                    <a:ext uri="{9D8B030D-6E8A-4147-A177-3AD203B41FA5}">
                      <a16:colId xmlns:a16="http://schemas.microsoft.com/office/drawing/2014/main" val="2470029135"/>
                    </a:ext>
                  </a:extLst>
                </a:gridCol>
              </a:tblGrid>
              <a:tr h="829552">
                <a:tc>
                  <a:txBody>
                    <a:bodyPr/>
                    <a:lstStyle/>
                    <a:p>
                      <a:pPr>
                        <a:lnSpc>
                          <a:spcPct val="100000"/>
                        </a:lnSpc>
                        <a:spcBef>
                          <a:spcPts val="420"/>
                        </a:spcBef>
                        <a:spcAft>
                          <a:spcPts val="420"/>
                        </a:spcAft>
                      </a:pPr>
                      <a:r>
                        <a:rPr lang="en-US" sz="1400" b="1" kern="100">
                          <a:effectLst/>
                          <a:latin typeface="Calibri" panose="020F0502020204030204" pitchFamily="34" charset="0"/>
                          <a:ea typeface="新細明體" panose="02020500000000000000" pitchFamily="18" charset="-120"/>
                          <a:cs typeface="Times New Roman" panose="02020603050405020304" pitchFamily="18" charset="0"/>
                        </a:rPr>
                        <a:t>Video shooting </a:t>
                      </a:r>
                      <a:r>
                        <a:rPr lang="en-US" sz="1400" kern="100">
                          <a:effectLst/>
                          <a:latin typeface="Calibri" panose="020F0502020204030204" pitchFamily="34" charset="0"/>
                          <a:ea typeface="新細明體" panose="02020500000000000000" pitchFamily="18" charset="-120"/>
                          <a:cs typeface="Times New Roman" panose="02020603050405020304" pitchFamily="18" charset="0"/>
                        </a:rPr>
                        <a:t>(At least 3-min)</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p>
                      <a:pPr>
                        <a:lnSpc>
                          <a:spcPct val="100000"/>
                        </a:lnSpc>
                        <a:spcBef>
                          <a:spcPts val="420"/>
                        </a:spcBef>
                        <a:spcAft>
                          <a:spcPts val="420"/>
                        </a:spcAft>
                      </a:pPr>
                      <a:r>
                        <a:rPr lang="en-US" sz="1400" kern="100">
                          <a:effectLst/>
                          <a:latin typeface="Calibri" panose="020F0502020204030204" pitchFamily="34" charset="0"/>
                          <a:ea typeface="新細明體" panose="02020500000000000000" pitchFamily="18" charset="-120"/>
                          <a:cs typeface="Times New Roman" panose="02020603050405020304" pitchFamily="18" charset="0"/>
                        </a:rPr>
                        <a:t>e.g. simple animation, stop motion, drawings, comics creation</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nSpc>
                          <a:spcPct val="100000"/>
                        </a:lnSpc>
                        <a:spcBef>
                          <a:spcPts val="420"/>
                        </a:spcBef>
                        <a:spcAft>
                          <a:spcPts val="420"/>
                        </a:spcAft>
                      </a:pPr>
                      <a:r>
                        <a:rPr lang="en-US" sz="1400" b="1"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rPr>
                        <a:t>Suggested Steps</a:t>
                      </a:r>
                      <a:endParaRPr lang="zh-TW" sz="1400"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p>
                      <a:pPr>
                        <a:lnSpc>
                          <a:spcPct val="100000"/>
                        </a:lnSpc>
                        <a:spcBef>
                          <a:spcPts val="420"/>
                        </a:spcBef>
                        <a:spcAft>
                          <a:spcPts val="420"/>
                        </a:spcAft>
                      </a:pPr>
                      <a:r>
                        <a:rPr lang="en-US" sz="1400" b="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Idea </a:t>
                      </a:r>
                      <a:r>
                        <a:rPr lang="en-US" sz="1400" b="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sym typeface="Wingdings" panose="05000000000000000000" pitchFamily="2" charset="2"/>
                        </a:rPr>
                        <a:t></a:t>
                      </a:r>
                      <a:r>
                        <a:rPr lang="en-US" sz="1400" b="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 Storyboard </a:t>
                      </a:r>
                      <a:r>
                        <a:rPr lang="en-US" sz="1400" b="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sym typeface="Wingdings" panose="05000000000000000000" pitchFamily="2" charset="2"/>
                        </a:rPr>
                        <a:t></a:t>
                      </a:r>
                      <a:r>
                        <a:rPr lang="en-US" sz="1400" b="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 Shooting </a:t>
                      </a:r>
                      <a:r>
                        <a:rPr lang="en-US" sz="1400" b="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sym typeface="Wingdings" panose="05000000000000000000" pitchFamily="2" charset="2"/>
                        </a:rPr>
                        <a:t></a:t>
                      </a:r>
                      <a:r>
                        <a:rPr lang="en-US" sz="1400" b="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 Editing </a:t>
                      </a:r>
                      <a:r>
                        <a:rPr lang="en-US" sz="1400" b="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sym typeface="Wingdings" panose="05000000000000000000" pitchFamily="2" charset="2"/>
                        </a:rPr>
                        <a:t></a:t>
                      </a:r>
                      <a:r>
                        <a:rPr lang="en-US" sz="1400" b="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 Design questionnaire (related to outcomes) </a:t>
                      </a:r>
                      <a:r>
                        <a:rPr lang="en-US" sz="1400" b="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sym typeface="Wingdings" panose="05000000000000000000" pitchFamily="2" charset="2"/>
                        </a:rPr>
                        <a:t></a:t>
                      </a:r>
                      <a:r>
                        <a:rPr lang="en-US" sz="1400" b="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 Promote the video via social media, e.g. Facebook / Instagram / YouTube </a:t>
                      </a:r>
                      <a:r>
                        <a:rPr lang="en-US" sz="1400" b="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sym typeface="Wingdings" panose="05000000000000000000" pitchFamily="2" charset="2"/>
                        </a:rPr>
                        <a:t></a:t>
                      </a:r>
                      <a:r>
                        <a:rPr lang="en-US" sz="1400" b="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 Collect feedback by questionnaire</a:t>
                      </a:r>
                      <a:r>
                        <a:rPr lang="en-US" altLang="zh-HK" sz="1800" b="0" kern="1200">
                          <a:solidFill>
                            <a:schemeClr val="dk1"/>
                          </a:solidFill>
                          <a:effectLst/>
                          <a:latin typeface="+mn-lt"/>
                          <a:ea typeface="+mn-ea"/>
                          <a:cs typeface="+mn-cs"/>
                        </a:rPr>
                        <a:t> </a:t>
                      </a:r>
                      <a:r>
                        <a:rPr lang="en-US" altLang="zh-HK" sz="1400" b="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sym typeface="Wingdings" panose="05000000000000000000" pitchFamily="2" charset="2"/>
                        </a:rPr>
                        <a:t></a:t>
                      </a:r>
                      <a:r>
                        <a:rPr lang="en-US" altLang="zh-HK" sz="1400" b="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 Analyze the result of questionnaire</a:t>
                      </a:r>
                      <a:endParaRPr lang="zh-TW" sz="1400" b="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endParaRPr>
                    </a:p>
                  </a:txBody>
                  <a:tcPr marL="68580" marR="68580" marT="0" marB="0"/>
                </a:tc>
                <a:extLst>
                  <a:ext uri="{0D108BD9-81ED-4DB2-BD59-A6C34878D82A}">
                    <a16:rowId xmlns:a16="http://schemas.microsoft.com/office/drawing/2014/main" val="3306573715"/>
                  </a:ext>
                </a:extLst>
              </a:tr>
              <a:tr h="980656">
                <a:tc>
                  <a:txBody>
                    <a:bodyPr/>
                    <a:lstStyle/>
                    <a:p>
                      <a:pPr>
                        <a:lnSpc>
                          <a:spcPct val="100000"/>
                        </a:lnSpc>
                        <a:spcBef>
                          <a:spcPts val="420"/>
                        </a:spcBef>
                        <a:spcAft>
                          <a:spcPts val="420"/>
                        </a:spcAft>
                      </a:pPr>
                      <a:r>
                        <a:rPr lang="en-US" sz="1400" b="1" kern="100">
                          <a:effectLst/>
                          <a:latin typeface="Calibri" panose="020F0502020204030204" pitchFamily="34" charset="0"/>
                          <a:ea typeface="新細明體" panose="02020500000000000000" pitchFamily="18" charset="-120"/>
                          <a:cs typeface="Times New Roman" panose="02020603050405020304" pitchFamily="18" charset="0"/>
                        </a:rPr>
                        <a:t>Online activity - Live </a:t>
                      </a:r>
                      <a:r>
                        <a:rPr lang="en-US" sz="1400" kern="100">
                          <a:effectLst/>
                          <a:latin typeface="Calibri" panose="020F0502020204030204" pitchFamily="34" charset="0"/>
                          <a:ea typeface="新細明體" panose="02020500000000000000" pitchFamily="18" charset="-120"/>
                          <a:cs typeface="Times New Roman" panose="02020603050405020304" pitchFamily="18" charset="0"/>
                        </a:rPr>
                        <a:t>(At least 1-hour)</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p>
                      <a:pPr>
                        <a:lnSpc>
                          <a:spcPct val="100000"/>
                        </a:lnSpc>
                        <a:spcBef>
                          <a:spcPts val="420"/>
                        </a:spcBef>
                        <a:spcAft>
                          <a:spcPts val="420"/>
                        </a:spcAft>
                      </a:pPr>
                      <a:r>
                        <a:rPr lang="en-US" sz="1400" kern="100">
                          <a:effectLst/>
                          <a:latin typeface="Calibri" panose="020F0502020204030204" pitchFamily="34" charset="0"/>
                          <a:ea typeface="新細明體" panose="02020500000000000000" pitchFamily="18" charset="-120"/>
                          <a:cs typeface="Times New Roman" panose="02020603050405020304" pitchFamily="18" charset="0"/>
                        </a:rPr>
                        <a:t>e.g. online talk / music performance / interest class to classmates / interview with guest</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nSpc>
                          <a:spcPct val="100000"/>
                        </a:lnSpc>
                        <a:spcBef>
                          <a:spcPts val="420"/>
                        </a:spcBef>
                        <a:spcAft>
                          <a:spcPts val="420"/>
                        </a:spcAft>
                      </a:pPr>
                      <a:r>
                        <a:rPr lang="en-US" sz="1400" b="1"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rPr>
                        <a:t>Suggested Steps</a:t>
                      </a:r>
                      <a:endParaRPr lang="zh-TW" sz="1400"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p>
                      <a:pPr>
                        <a:lnSpc>
                          <a:spcPct val="100000"/>
                        </a:lnSpc>
                        <a:spcBef>
                          <a:spcPts val="420"/>
                        </a:spcBef>
                        <a:spcAft>
                          <a:spcPts val="420"/>
                        </a:spcAft>
                      </a:pPr>
                      <a:r>
                        <a:rPr lang="en-US" sz="1400" kern="100">
                          <a:solidFill>
                            <a:schemeClr val="tx1"/>
                          </a:solidFill>
                          <a:effectLst/>
                          <a:latin typeface="Calibri"/>
                          <a:ea typeface="新細明體"/>
                          <a:cs typeface="Calibri"/>
                        </a:rPr>
                        <a:t>Idea </a:t>
                      </a:r>
                      <a:r>
                        <a:rPr lang="en-US" sz="1400" kern="100">
                          <a:solidFill>
                            <a:schemeClr val="tx1"/>
                          </a:solidFill>
                          <a:effectLst/>
                          <a:latin typeface="Calibri"/>
                          <a:ea typeface="新細明體"/>
                          <a:cs typeface="Calibri"/>
                          <a:sym typeface="Wingdings" panose="05000000000000000000" pitchFamily="2" charset="2"/>
                        </a:rPr>
                        <a:t></a:t>
                      </a:r>
                      <a:r>
                        <a:rPr lang="en-US" sz="1400" kern="100">
                          <a:solidFill>
                            <a:schemeClr val="tx1"/>
                          </a:solidFill>
                          <a:effectLst/>
                          <a:latin typeface="Calibri"/>
                          <a:ea typeface="新細明體"/>
                          <a:cs typeface="Calibri"/>
                        </a:rPr>
                        <a:t> Content &amp; Rundown </a:t>
                      </a:r>
                      <a:r>
                        <a:rPr lang="en-US" sz="1400" kern="100">
                          <a:solidFill>
                            <a:schemeClr val="tx1"/>
                          </a:solidFill>
                          <a:effectLst/>
                          <a:latin typeface="Calibri"/>
                          <a:ea typeface="新細明體"/>
                          <a:cs typeface="Calibri"/>
                          <a:sym typeface="Wingdings" panose="05000000000000000000" pitchFamily="2" charset="2"/>
                        </a:rPr>
                        <a:t></a:t>
                      </a:r>
                      <a:r>
                        <a:rPr lang="en-US" sz="1400" kern="100">
                          <a:solidFill>
                            <a:schemeClr val="tx1"/>
                          </a:solidFill>
                          <a:effectLst/>
                          <a:latin typeface="Calibri"/>
                          <a:ea typeface="新細明體"/>
                          <a:cs typeface="Calibri"/>
                        </a:rPr>
                        <a:t> Scripts &amp; rehearsal </a:t>
                      </a:r>
                      <a:r>
                        <a:rPr lang="en-US" sz="1400" kern="100">
                          <a:solidFill>
                            <a:schemeClr val="tx1"/>
                          </a:solidFill>
                          <a:effectLst/>
                          <a:latin typeface="Calibri"/>
                          <a:ea typeface="新細明體"/>
                          <a:cs typeface="Calibri"/>
                          <a:sym typeface="Wingdings" panose="05000000000000000000" pitchFamily="2" charset="2"/>
                        </a:rPr>
                        <a:t></a:t>
                      </a:r>
                      <a:r>
                        <a:rPr lang="en-US" sz="1400" kern="100">
                          <a:solidFill>
                            <a:schemeClr val="tx1"/>
                          </a:solidFill>
                          <a:effectLst/>
                          <a:latin typeface="Calibri"/>
                          <a:ea typeface="新細明體"/>
                          <a:cs typeface="Calibri"/>
                        </a:rPr>
                        <a:t> Design questionnaire (related to outcomes) </a:t>
                      </a:r>
                      <a:r>
                        <a:rPr lang="en-US" sz="1400" kern="100">
                          <a:solidFill>
                            <a:schemeClr val="tx1"/>
                          </a:solidFill>
                          <a:effectLst/>
                          <a:latin typeface="Calibri"/>
                          <a:ea typeface="新細明體"/>
                          <a:cs typeface="Calibri"/>
                          <a:sym typeface="Wingdings" panose="05000000000000000000" pitchFamily="2" charset="2"/>
                        </a:rPr>
                        <a:t></a:t>
                      </a:r>
                      <a:r>
                        <a:rPr lang="en-US" sz="1400" kern="100">
                          <a:solidFill>
                            <a:schemeClr val="tx1"/>
                          </a:solidFill>
                          <a:effectLst/>
                          <a:latin typeface="Calibri"/>
                          <a:ea typeface="新細明體"/>
                          <a:cs typeface="Calibri"/>
                        </a:rPr>
                        <a:t> Promote the activity via social media, e.g. Facebook / Instagram / YouTube / </a:t>
                      </a:r>
                      <a:r>
                        <a:rPr lang="en-US" sz="1400" kern="100" err="1">
                          <a:solidFill>
                            <a:schemeClr val="tx1"/>
                          </a:solidFill>
                          <a:effectLst/>
                          <a:latin typeface="Calibri"/>
                          <a:ea typeface="新細明體"/>
                          <a:cs typeface="Calibri"/>
                        </a:rPr>
                        <a:t>Myportal</a:t>
                      </a:r>
                      <a:r>
                        <a:rPr lang="en-US" sz="1400" kern="100">
                          <a:solidFill>
                            <a:schemeClr val="tx1"/>
                          </a:solidFill>
                          <a:effectLst/>
                          <a:latin typeface="Calibri"/>
                          <a:ea typeface="新細明體"/>
                          <a:cs typeface="Calibri"/>
                        </a:rPr>
                        <a:t> </a:t>
                      </a:r>
                      <a:r>
                        <a:rPr lang="en-US" sz="1400" kern="100">
                          <a:solidFill>
                            <a:schemeClr val="tx1"/>
                          </a:solidFill>
                          <a:effectLst/>
                          <a:latin typeface="Calibri"/>
                          <a:ea typeface="新細明體"/>
                          <a:cs typeface="Calibri"/>
                          <a:sym typeface="Wingdings" panose="05000000000000000000" pitchFamily="2" charset="2"/>
                        </a:rPr>
                        <a:t></a:t>
                      </a:r>
                      <a:r>
                        <a:rPr lang="en-US" sz="1400" kern="100">
                          <a:solidFill>
                            <a:schemeClr val="tx1"/>
                          </a:solidFill>
                          <a:effectLst/>
                          <a:latin typeface="Calibri"/>
                          <a:ea typeface="新細明體"/>
                          <a:cs typeface="Calibri"/>
                        </a:rPr>
                        <a:t> Live broadcast through MS Teams / Facebook etc. </a:t>
                      </a:r>
                      <a:r>
                        <a:rPr lang="en-US" sz="1400" kern="100">
                          <a:solidFill>
                            <a:schemeClr val="tx1"/>
                          </a:solidFill>
                          <a:effectLst/>
                          <a:latin typeface="Calibri"/>
                          <a:ea typeface="新細明體"/>
                          <a:cs typeface="Calibri"/>
                          <a:sym typeface="Wingdings" panose="05000000000000000000" pitchFamily="2" charset="2"/>
                        </a:rPr>
                        <a:t></a:t>
                      </a:r>
                      <a:r>
                        <a:rPr lang="en-US" sz="1400" kern="100">
                          <a:solidFill>
                            <a:schemeClr val="tx1"/>
                          </a:solidFill>
                          <a:effectLst/>
                          <a:latin typeface="Calibri"/>
                          <a:ea typeface="新細明體"/>
                          <a:cs typeface="Calibri"/>
                        </a:rPr>
                        <a:t> Collect feedback by questionnaire </a:t>
                      </a:r>
                      <a:r>
                        <a:rPr lang="en-US" altLang="zh-HK" sz="1400" b="0" kern="100">
                          <a:solidFill>
                            <a:schemeClr val="tx1"/>
                          </a:solidFill>
                          <a:effectLst/>
                          <a:latin typeface="Calibri"/>
                          <a:ea typeface="+mn-ea"/>
                          <a:cs typeface="Calibri"/>
                          <a:sym typeface="Wingdings" panose="05000000000000000000" pitchFamily="2" charset="2"/>
                        </a:rPr>
                        <a:t></a:t>
                      </a:r>
                      <a:r>
                        <a:rPr lang="en-US" altLang="zh-HK" sz="1400" b="0" kern="100">
                          <a:solidFill>
                            <a:schemeClr val="tx1"/>
                          </a:solidFill>
                          <a:effectLst/>
                          <a:latin typeface="Calibri"/>
                          <a:ea typeface="+mn-ea"/>
                          <a:cs typeface="Calibri"/>
                        </a:rPr>
                        <a:t> Analyze the result of questionnaire</a:t>
                      </a:r>
                      <a:endParaRPr lang="zh-TW" sz="1400" kern="100">
                        <a:solidFill>
                          <a:schemeClr val="tx1"/>
                        </a:solidFill>
                        <a:effectLst/>
                        <a:latin typeface="Calibri"/>
                        <a:ea typeface="新細明體" panose="02020500000000000000" pitchFamily="18" charset="-120"/>
                        <a:cs typeface="Calibri"/>
                      </a:endParaRPr>
                    </a:p>
                  </a:txBody>
                  <a:tcPr marL="68580" marR="68580" marT="0" marB="0"/>
                </a:tc>
                <a:extLst>
                  <a:ext uri="{0D108BD9-81ED-4DB2-BD59-A6C34878D82A}">
                    <a16:rowId xmlns:a16="http://schemas.microsoft.com/office/drawing/2014/main" val="1275494983"/>
                  </a:ext>
                </a:extLst>
              </a:tr>
              <a:tr h="1154409">
                <a:tc>
                  <a:txBody>
                    <a:bodyPr/>
                    <a:lstStyle/>
                    <a:p>
                      <a:pPr>
                        <a:lnSpc>
                          <a:spcPct val="100000"/>
                        </a:lnSpc>
                        <a:spcBef>
                          <a:spcPts val="420"/>
                        </a:spcBef>
                        <a:spcAft>
                          <a:spcPts val="420"/>
                        </a:spcAft>
                      </a:pPr>
                      <a:r>
                        <a:rPr lang="en-US" sz="1400" b="1" kern="100">
                          <a:effectLst/>
                          <a:latin typeface="Calibri"/>
                          <a:ea typeface="新細明體"/>
                          <a:cs typeface="Times New Roman"/>
                        </a:rPr>
                        <a:t>Telephone / Online volunteer service </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p>
                      <a:pPr>
                        <a:lnSpc>
                          <a:spcPct val="100000"/>
                        </a:lnSpc>
                        <a:spcBef>
                          <a:spcPts val="420"/>
                        </a:spcBef>
                        <a:spcAft>
                          <a:spcPts val="420"/>
                        </a:spcAft>
                      </a:pPr>
                      <a:r>
                        <a:rPr lang="en-US" sz="1400" kern="100">
                          <a:effectLst/>
                          <a:latin typeface="Calibri"/>
                          <a:ea typeface="新細明體"/>
                          <a:cs typeface="Times New Roman"/>
                        </a:rPr>
                        <a:t>(At least 1-hour)</a:t>
                      </a:r>
                      <a:endParaRPr lang="zh-TW" sz="1400" kern="100">
                        <a:effectLst/>
                        <a:latin typeface="Calibri"/>
                        <a:ea typeface="新細明體"/>
                        <a:cs typeface="Times New Roman"/>
                      </a:endParaRPr>
                    </a:p>
                    <a:p>
                      <a:pPr>
                        <a:lnSpc>
                          <a:spcPct val="100000"/>
                        </a:lnSpc>
                        <a:spcBef>
                          <a:spcPts val="420"/>
                        </a:spcBef>
                        <a:spcAft>
                          <a:spcPts val="420"/>
                        </a:spcAft>
                      </a:pPr>
                      <a:r>
                        <a:rPr lang="en-US" sz="1400" kern="100">
                          <a:effectLst/>
                          <a:latin typeface="Calibri"/>
                          <a:ea typeface="新細明體"/>
                          <a:cs typeface="Times New Roman"/>
                        </a:rPr>
                        <a:t>e.g. elderly service via telephone contact, online drawing class for deprived children</a:t>
                      </a:r>
                      <a:endParaRPr lang="zh-TW" sz="1400" kern="100">
                        <a:effectLst/>
                        <a:latin typeface="Calibri"/>
                        <a:ea typeface="新細明體"/>
                        <a:cs typeface="Times New Roman"/>
                      </a:endParaRPr>
                    </a:p>
                  </a:txBody>
                  <a:tcPr marL="68580" marR="68580" marT="0" marB="0"/>
                </a:tc>
                <a:tc>
                  <a:txBody>
                    <a:bodyPr/>
                    <a:lstStyle/>
                    <a:p>
                      <a:pPr>
                        <a:lnSpc>
                          <a:spcPct val="100000"/>
                        </a:lnSpc>
                        <a:spcBef>
                          <a:spcPts val="420"/>
                        </a:spcBef>
                        <a:spcAft>
                          <a:spcPts val="420"/>
                        </a:spcAft>
                      </a:pPr>
                      <a:r>
                        <a:rPr lang="en-US" sz="1400" b="1"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rPr>
                        <a:t>Suggested Steps</a:t>
                      </a:r>
                      <a:endParaRPr lang="zh-TW" sz="1400"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p>
                      <a:pPr>
                        <a:lnSpc>
                          <a:spcPct val="100000"/>
                        </a:lnSpc>
                        <a:spcBef>
                          <a:spcPts val="420"/>
                        </a:spcBef>
                        <a:spcAft>
                          <a:spcPts val="420"/>
                        </a:spcAft>
                        <a:tabLst>
                          <a:tab pos="476885" algn="l"/>
                        </a:tabLst>
                      </a:pP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Contact with NGOs </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sym typeface="Wingdings" panose="05000000000000000000" pitchFamily="2" charset="2"/>
                        </a:rPr>
                        <a:t></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 Discuss the content &amp; work flow </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sym typeface="Wingdings" panose="05000000000000000000" pitchFamily="2" charset="2"/>
                        </a:rPr>
                        <a:t></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 Design questionnaire (related to outcomes) </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sym typeface="Wingdings" panose="05000000000000000000" pitchFamily="2" charset="2"/>
                        </a:rPr>
                        <a:t></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 Promote the service via NGOs </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sym typeface="Wingdings" panose="05000000000000000000" pitchFamily="2" charset="2"/>
                        </a:rPr>
                        <a:t></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 Services </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sym typeface="Wingdings" panose="05000000000000000000" pitchFamily="2" charset="2"/>
                        </a:rPr>
                        <a:t></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 Collect feedback by questionnaire </a:t>
                      </a:r>
                      <a:r>
                        <a:rPr lang="en-US" altLang="zh-HK" sz="1400" b="0" kern="100">
                          <a:solidFill>
                            <a:schemeClr val="tx1"/>
                          </a:solidFill>
                          <a:effectLst/>
                          <a:latin typeface="Calibri" panose="020F0502020204030204" pitchFamily="34" charset="0"/>
                          <a:ea typeface="+mn-ea"/>
                          <a:cs typeface="Calibri" panose="020F0502020204030204" pitchFamily="34" charset="0"/>
                          <a:sym typeface="Wingdings" panose="05000000000000000000" pitchFamily="2" charset="2"/>
                        </a:rPr>
                        <a:t></a:t>
                      </a:r>
                      <a:r>
                        <a:rPr lang="en-US" altLang="zh-HK" sz="1400" b="0" kern="100">
                          <a:solidFill>
                            <a:schemeClr val="tx1"/>
                          </a:solidFill>
                          <a:effectLst/>
                          <a:latin typeface="Calibri" panose="020F0502020204030204" pitchFamily="34" charset="0"/>
                          <a:ea typeface="+mn-ea"/>
                          <a:cs typeface="Calibri" panose="020F0502020204030204" pitchFamily="34" charset="0"/>
                        </a:rPr>
                        <a:t> Analyze the result of questionnaire</a:t>
                      </a:r>
                      <a:endParaRPr lang="zh-TW" sz="1400"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2567047190"/>
                  </a:ext>
                </a:extLst>
              </a:tr>
              <a:tr h="814034">
                <a:tc>
                  <a:txBody>
                    <a:bodyPr/>
                    <a:lstStyle/>
                    <a:p>
                      <a:pPr>
                        <a:lnSpc>
                          <a:spcPct val="100000"/>
                        </a:lnSpc>
                        <a:spcBef>
                          <a:spcPts val="420"/>
                        </a:spcBef>
                        <a:spcAft>
                          <a:spcPts val="420"/>
                        </a:spcAft>
                      </a:pPr>
                      <a:r>
                        <a:rPr lang="en-US" sz="1400" b="1" kern="100">
                          <a:effectLst/>
                          <a:latin typeface="Calibri"/>
                          <a:ea typeface="新細明體"/>
                          <a:cs typeface="Times New Roman"/>
                        </a:rPr>
                        <a:t>Competition / Proposal presentation</a:t>
                      </a:r>
                      <a:endParaRPr lang="zh-TW" sz="1400" kern="100">
                        <a:effectLst/>
                        <a:latin typeface="Calibri"/>
                        <a:ea typeface="新細明體"/>
                        <a:cs typeface="Times New Roman"/>
                      </a:endParaRPr>
                    </a:p>
                  </a:txBody>
                  <a:tcPr marL="68580" marR="68580" marT="0" marB="0"/>
                </a:tc>
                <a:tc>
                  <a:txBody>
                    <a:bodyPr/>
                    <a:lstStyle/>
                    <a:p>
                      <a:pPr>
                        <a:lnSpc>
                          <a:spcPct val="100000"/>
                        </a:lnSpc>
                        <a:spcBef>
                          <a:spcPts val="420"/>
                        </a:spcBef>
                        <a:spcAft>
                          <a:spcPts val="420"/>
                        </a:spcAft>
                      </a:pPr>
                      <a:r>
                        <a:rPr lang="en-US" sz="1400" b="1"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rPr>
                        <a:t>Suggested Steps</a:t>
                      </a:r>
                      <a:endParaRPr lang="zh-TW" sz="1400"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p>
                      <a:pPr>
                        <a:lnSpc>
                          <a:spcPct val="100000"/>
                        </a:lnSpc>
                        <a:spcBef>
                          <a:spcPts val="420"/>
                        </a:spcBef>
                        <a:spcAft>
                          <a:spcPts val="420"/>
                        </a:spcAft>
                      </a:pP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Idea </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sym typeface="Wingdings" panose="05000000000000000000" pitchFamily="2" charset="2"/>
                        </a:rPr>
                        <a:t></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 Research, e.g. online survey, telephone interview </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sym typeface="Wingdings" panose="05000000000000000000" pitchFamily="2" charset="2"/>
                        </a:rPr>
                        <a:t></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 Content &amp; Rundown </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sym typeface="Wingdings" panose="05000000000000000000" pitchFamily="2" charset="2"/>
                        </a:rPr>
                        <a:t></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 Prepare the proposal </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sym typeface="Wingdings" panose="05000000000000000000" pitchFamily="2" charset="2"/>
                        </a:rPr>
                        <a:t></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 Scripts &amp; rehearsal </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sym typeface="Wingdings" panose="05000000000000000000" pitchFamily="2" charset="2"/>
                        </a:rPr>
                        <a:t></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 Presentation to the organizer / industry </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sym typeface="Wingdings" panose="05000000000000000000" pitchFamily="2" charset="2"/>
                        </a:rPr>
                        <a:t></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 Collect feedback from organizer / industry</a:t>
                      </a:r>
                      <a:endParaRPr lang="zh-TW" sz="1400"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2416092993"/>
                  </a:ext>
                </a:extLst>
              </a:tr>
              <a:tr h="979423">
                <a:tc>
                  <a:txBody>
                    <a:bodyPr/>
                    <a:lstStyle/>
                    <a:p>
                      <a:pPr>
                        <a:lnSpc>
                          <a:spcPct val="100000"/>
                        </a:lnSpc>
                        <a:spcBef>
                          <a:spcPts val="420"/>
                        </a:spcBef>
                        <a:spcAft>
                          <a:spcPts val="420"/>
                        </a:spcAft>
                      </a:pPr>
                      <a:r>
                        <a:rPr lang="en-US" sz="1400" b="1" kern="100">
                          <a:effectLst/>
                          <a:latin typeface="Calibri"/>
                          <a:ea typeface="新細明體"/>
                          <a:cs typeface="Times New Roman"/>
                        </a:rPr>
                        <a:t>Booth </a:t>
                      </a:r>
                      <a:r>
                        <a:rPr lang="en-US" sz="1400" kern="100">
                          <a:effectLst/>
                          <a:latin typeface="Calibri"/>
                          <a:ea typeface="新細明體"/>
                          <a:cs typeface="Times New Roman"/>
                        </a:rPr>
                        <a:t>(At least 2-hour)</a:t>
                      </a:r>
                      <a:endParaRPr lang="zh-TW" sz="1400" kern="100">
                        <a:effectLst/>
                        <a:latin typeface="Calibri"/>
                        <a:ea typeface="新細明體"/>
                        <a:cs typeface="Times New Roman"/>
                      </a:endParaRPr>
                    </a:p>
                    <a:p>
                      <a:pPr>
                        <a:lnSpc>
                          <a:spcPct val="100000"/>
                        </a:lnSpc>
                        <a:spcBef>
                          <a:spcPts val="420"/>
                        </a:spcBef>
                        <a:spcAft>
                          <a:spcPts val="420"/>
                        </a:spcAft>
                      </a:pPr>
                      <a:endParaRPr lang="zh-TW" sz="1400" kern="100">
                        <a:effectLst/>
                        <a:latin typeface="Calibri"/>
                        <a:ea typeface="新細明體"/>
                        <a:cs typeface="Times New Roman"/>
                      </a:endParaRPr>
                    </a:p>
                  </a:txBody>
                  <a:tcPr marL="68580" marR="68580" marT="0" marB="0"/>
                </a:tc>
                <a:tc>
                  <a:txBody>
                    <a:bodyPr/>
                    <a:lstStyle/>
                    <a:p>
                      <a:pPr>
                        <a:lnSpc>
                          <a:spcPct val="100000"/>
                        </a:lnSpc>
                        <a:spcBef>
                          <a:spcPts val="420"/>
                        </a:spcBef>
                        <a:spcAft>
                          <a:spcPts val="420"/>
                        </a:spcAft>
                      </a:pPr>
                      <a:r>
                        <a:rPr lang="en-US" sz="1400" b="1"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rPr>
                        <a:t>Suggested Steps</a:t>
                      </a:r>
                      <a:endParaRPr lang="zh-TW" sz="1400"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p>
                      <a:pPr>
                        <a:lnSpc>
                          <a:spcPct val="100000"/>
                        </a:lnSpc>
                        <a:spcBef>
                          <a:spcPts val="420"/>
                        </a:spcBef>
                        <a:spcAft>
                          <a:spcPts val="420"/>
                        </a:spcAft>
                      </a:pP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Idea </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sym typeface="Wingdings" panose="05000000000000000000" pitchFamily="2" charset="2"/>
                        </a:rPr>
                        <a:t></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 Content &amp; Rundown </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sym typeface="Wingdings" panose="05000000000000000000" pitchFamily="2" charset="2"/>
                        </a:rPr>
                        <a:t></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 Rehearsal </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sym typeface="Wingdings" panose="05000000000000000000" pitchFamily="2" charset="2"/>
                        </a:rPr>
                        <a:t></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 Design questionnaire (related to outcomes) </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sym typeface="Wingdings" panose="05000000000000000000" pitchFamily="2" charset="2"/>
                        </a:rPr>
                        <a:t></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 Promote the Booth via social media, e.g. Facebook / Instagram / YouTube </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sym typeface="Wingdings" panose="05000000000000000000" pitchFamily="2" charset="2"/>
                        </a:rPr>
                        <a:t></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 Booth operation </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sym typeface="Wingdings" panose="05000000000000000000" pitchFamily="2" charset="2"/>
                        </a:rPr>
                        <a:t></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 Collect feedback by questionnaire </a:t>
                      </a:r>
                      <a:r>
                        <a:rPr lang="en-US" altLang="zh-HK" sz="1400" b="0" kern="100">
                          <a:solidFill>
                            <a:schemeClr val="tx1"/>
                          </a:solidFill>
                          <a:effectLst/>
                          <a:latin typeface="Calibri" panose="020F0502020204030204" pitchFamily="34" charset="0"/>
                          <a:ea typeface="+mn-ea"/>
                          <a:cs typeface="Calibri" panose="020F0502020204030204" pitchFamily="34" charset="0"/>
                          <a:sym typeface="Wingdings" panose="05000000000000000000" pitchFamily="2" charset="2"/>
                        </a:rPr>
                        <a:t></a:t>
                      </a:r>
                      <a:r>
                        <a:rPr lang="en-US" altLang="zh-HK" sz="1400" b="0" kern="100">
                          <a:solidFill>
                            <a:schemeClr val="tx1"/>
                          </a:solidFill>
                          <a:effectLst/>
                          <a:latin typeface="Calibri" panose="020F0502020204030204" pitchFamily="34" charset="0"/>
                          <a:ea typeface="+mn-ea"/>
                          <a:cs typeface="Calibri" panose="020F0502020204030204" pitchFamily="34" charset="0"/>
                        </a:rPr>
                        <a:t> Analyze the result of questionnaire</a:t>
                      </a:r>
                      <a:endParaRPr lang="zh-TW" sz="1400"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922006525"/>
                  </a:ext>
                </a:extLst>
              </a:tr>
              <a:tr h="864809">
                <a:tc>
                  <a:txBody>
                    <a:bodyPr/>
                    <a:lstStyle/>
                    <a:p>
                      <a:pPr>
                        <a:lnSpc>
                          <a:spcPct val="100000"/>
                        </a:lnSpc>
                        <a:spcBef>
                          <a:spcPts val="420"/>
                        </a:spcBef>
                        <a:spcAft>
                          <a:spcPts val="420"/>
                        </a:spcAft>
                      </a:pPr>
                      <a:r>
                        <a:rPr lang="en-US" sz="1400" b="1" kern="100">
                          <a:effectLst/>
                          <a:latin typeface="Calibri"/>
                          <a:ea typeface="新細明體"/>
                          <a:cs typeface="Times New Roman"/>
                        </a:rPr>
                        <a:t>Face-to-Face Volunteer service </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p>
                      <a:pPr>
                        <a:lnSpc>
                          <a:spcPct val="100000"/>
                        </a:lnSpc>
                        <a:spcBef>
                          <a:spcPts val="420"/>
                        </a:spcBef>
                        <a:spcAft>
                          <a:spcPts val="420"/>
                        </a:spcAft>
                      </a:pPr>
                      <a:r>
                        <a:rPr lang="en-US" sz="1400" kern="100">
                          <a:effectLst/>
                          <a:latin typeface="Calibri"/>
                          <a:ea typeface="新細明體"/>
                          <a:cs typeface="Times New Roman"/>
                        </a:rPr>
                        <a:t>(At least 1-hour)</a:t>
                      </a:r>
                      <a:endParaRPr lang="zh-TW" sz="1400" kern="100">
                        <a:effectLst/>
                        <a:latin typeface="Calibri"/>
                        <a:ea typeface="新細明體"/>
                        <a:cs typeface="Times New Roman"/>
                      </a:endParaRPr>
                    </a:p>
                    <a:p>
                      <a:pPr>
                        <a:lnSpc>
                          <a:spcPct val="100000"/>
                        </a:lnSpc>
                        <a:spcBef>
                          <a:spcPts val="420"/>
                        </a:spcBef>
                        <a:spcAft>
                          <a:spcPts val="420"/>
                        </a:spcAft>
                      </a:pPr>
                      <a:endParaRPr lang="zh-TW" sz="1400" kern="100">
                        <a:effectLst/>
                        <a:latin typeface="Calibri"/>
                        <a:ea typeface="新細明體"/>
                        <a:cs typeface="Times New Roman"/>
                      </a:endParaRPr>
                    </a:p>
                  </a:txBody>
                  <a:tcPr marL="68580" marR="68580" marT="0" marB="0"/>
                </a:tc>
                <a:tc>
                  <a:txBody>
                    <a:bodyPr/>
                    <a:lstStyle/>
                    <a:p>
                      <a:pPr>
                        <a:lnSpc>
                          <a:spcPct val="100000"/>
                        </a:lnSpc>
                        <a:spcBef>
                          <a:spcPts val="420"/>
                        </a:spcBef>
                        <a:spcAft>
                          <a:spcPts val="420"/>
                        </a:spcAft>
                      </a:pPr>
                      <a:r>
                        <a:rPr lang="en-US" sz="1400" b="1"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rPr>
                        <a:t>Suggested Steps</a:t>
                      </a:r>
                      <a:endParaRPr lang="zh-TW" sz="1400"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p>
                      <a:pPr>
                        <a:lnSpc>
                          <a:spcPct val="100000"/>
                        </a:lnSpc>
                        <a:spcBef>
                          <a:spcPts val="420"/>
                        </a:spcBef>
                        <a:spcAft>
                          <a:spcPts val="420"/>
                        </a:spcAft>
                      </a:pP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Contact with NGOs </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sym typeface="Wingdings" panose="05000000000000000000" pitchFamily="2" charset="2"/>
                        </a:rPr>
                        <a:t></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 Discuss the content &amp; workflow </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sym typeface="Wingdings" panose="05000000000000000000" pitchFamily="2" charset="2"/>
                        </a:rPr>
                        <a:t></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 </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sym typeface="Wingdings" panose="05000000000000000000" pitchFamily="2" charset="2"/>
                        </a:rPr>
                        <a:t></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 Design questionnaire (related to outcomes) </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sym typeface="Wingdings" panose="05000000000000000000" pitchFamily="2" charset="2"/>
                        </a:rPr>
                        <a:t></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 Promote the service via NGOs </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sym typeface="Wingdings" panose="05000000000000000000" pitchFamily="2" charset="2"/>
                        </a:rPr>
                        <a:t></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 Service </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sym typeface="Wingdings" panose="05000000000000000000" pitchFamily="2" charset="2"/>
                        </a:rPr>
                        <a:t></a:t>
                      </a:r>
                      <a:r>
                        <a:rPr lang="en-US" sz="1400" kern="10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 Collect feedback from NGO / users by questionnaire </a:t>
                      </a:r>
                      <a:r>
                        <a:rPr lang="en-US" altLang="zh-HK" sz="1400" b="0" kern="100">
                          <a:solidFill>
                            <a:schemeClr val="tx1"/>
                          </a:solidFill>
                          <a:effectLst/>
                          <a:latin typeface="Calibri" panose="020F0502020204030204" pitchFamily="34" charset="0"/>
                          <a:ea typeface="+mn-ea"/>
                          <a:cs typeface="Calibri" panose="020F0502020204030204" pitchFamily="34" charset="0"/>
                          <a:sym typeface="Wingdings" panose="05000000000000000000" pitchFamily="2" charset="2"/>
                        </a:rPr>
                        <a:t></a:t>
                      </a:r>
                      <a:r>
                        <a:rPr lang="en-US" altLang="zh-HK" sz="1400" b="0" kern="100">
                          <a:solidFill>
                            <a:schemeClr val="tx1"/>
                          </a:solidFill>
                          <a:effectLst/>
                          <a:latin typeface="Calibri" panose="020F0502020204030204" pitchFamily="34" charset="0"/>
                          <a:ea typeface="+mn-ea"/>
                          <a:cs typeface="Calibri" panose="020F0502020204030204" pitchFamily="34" charset="0"/>
                        </a:rPr>
                        <a:t> Analyze the result of questionnaire</a:t>
                      </a:r>
                      <a:endParaRPr lang="zh-TW" sz="1400" kern="10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795351807"/>
                  </a:ext>
                </a:extLst>
              </a:tr>
            </a:tbl>
          </a:graphicData>
        </a:graphic>
      </p:graphicFrame>
    </p:spTree>
    <p:extLst>
      <p:ext uri="{BB962C8B-B14F-4D97-AF65-F5344CB8AC3E}">
        <p14:creationId xmlns:p14="http://schemas.microsoft.com/office/powerpoint/2010/main" val="29036337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B7E44-AD76-CEE4-0B09-5666940BE0FA}"/>
              </a:ext>
            </a:extLst>
          </p:cNvPr>
          <p:cNvSpPr>
            <a:spLocks noGrp="1"/>
          </p:cNvSpPr>
          <p:nvPr>
            <p:ph type="title"/>
          </p:nvPr>
        </p:nvSpPr>
        <p:spPr/>
        <p:txBody>
          <a:bodyPr>
            <a:normAutofit/>
          </a:bodyPr>
          <a:lstStyle/>
          <a:p>
            <a:r>
              <a:rPr lang="en-US" sz="2800">
                <a:latin typeface="Calibri"/>
                <a:cs typeface="Calibri"/>
              </a:rPr>
              <a:t>6.2  From which piece of information / outcome of the project that you have the above new insight? </a:t>
            </a:r>
            <a:endParaRPr lang="en-US" sz="2800"/>
          </a:p>
        </p:txBody>
      </p:sp>
      <p:sp>
        <p:nvSpPr>
          <p:cNvPr id="5" name="文字方塊 3">
            <a:extLst>
              <a:ext uri="{FF2B5EF4-FFF2-40B4-BE49-F238E27FC236}">
                <a16:creationId xmlns:a16="http://schemas.microsoft.com/office/drawing/2014/main" id="{AC6396CD-834F-9D65-67A6-1DA459F01F01}"/>
              </a:ext>
            </a:extLst>
          </p:cNvPr>
          <p:cNvSpPr txBox="1"/>
          <p:nvPr/>
        </p:nvSpPr>
        <p:spPr>
          <a:xfrm>
            <a:off x="838200" y="1640137"/>
            <a:ext cx="11111394" cy="4875298"/>
          </a:xfrm>
          <a:prstGeom prst="rect">
            <a:avLst/>
          </a:prstGeom>
          <a:noFill/>
          <a:ln>
            <a:solidFill>
              <a:schemeClr val="tx1"/>
            </a:solidFill>
          </a:ln>
        </p:spPr>
        <p:txBody>
          <a:bodyPr wrap="square" rtlCol="0">
            <a:spAutoFit/>
          </a:bodyPr>
          <a:lstStyle/>
          <a:p>
            <a:endParaRPr lang="zh-HK" altLang="en-US"/>
          </a:p>
        </p:txBody>
      </p:sp>
      <p:pic>
        <p:nvPicPr>
          <p:cNvPr id="9" name="Picture 9" descr="Chart&#10;&#10;Description automatically generated">
            <a:extLst>
              <a:ext uri="{FF2B5EF4-FFF2-40B4-BE49-F238E27FC236}">
                <a16:creationId xmlns:a16="http://schemas.microsoft.com/office/drawing/2014/main" id="{9FB49DD5-6E7F-3EAC-69D5-ECCC178F2370}"/>
              </a:ext>
            </a:extLst>
          </p:cNvPr>
          <p:cNvPicPr>
            <a:picLocks noChangeAspect="1"/>
          </p:cNvPicPr>
          <p:nvPr/>
        </p:nvPicPr>
        <p:blipFill>
          <a:blip r:embed="rId2"/>
          <a:stretch>
            <a:fillRect/>
          </a:stretch>
        </p:blipFill>
        <p:spPr>
          <a:xfrm>
            <a:off x="969618" y="1691926"/>
            <a:ext cx="7635458" cy="3904845"/>
          </a:xfrm>
          <a:prstGeom prst="rect">
            <a:avLst/>
          </a:prstGeom>
        </p:spPr>
      </p:pic>
      <p:pic>
        <p:nvPicPr>
          <p:cNvPr id="6" name="Picture 6" descr="Chart, pie chart&#10;&#10;Description automatically generated">
            <a:extLst>
              <a:ext uri="{FF2B5EF4-FFF2-40B4-BE49-F238E27FC236}">
                <a16:creationId xmlns:a16="http://schemas.microsoft.com/office/drawing/2014/main" id="{A8B0C3DE-E12D-9707-CA79-E0DA4CADD06D}"/>
              </a:ext>
            </a:extLst>
          </p:cNvPr>
          <p:cNvPicPr>
            <a:picLocks noChangeAspect="1"/>
          </p:cNvPicPr>
          <p:nvPr/>
        </p:nvPicPr>
        <p:blipFill>
          <a:blip r:embed="rId3"/>
          <a:stretch>
            <a:fillRect/>
          </a:stretch>
        </p:blipFill>
        <p:spPr>
          <a:xfrm>
            <a:off x="6866835" y="3318863"/>
            <a:ext cx="5029200" cy="3146796"/>
          </a:xfrm>
          <a:prstGeom prst="rect">
            <a:avLst/>
          </a:prstGeom>
        </p:spPr>
      </p:pic>
    </p:spTree>
    <p:extLst>
      <p:ext uri="{BB962C8B-B14F-4D97-AF65-F5344CB8AC3E}">
        <p14:creationId xmlns:p14="http://schemas.microsoft.com/office/powerpoint/2010/main" val="16308897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圖表 5"/>
          <p:cNvGraphicFramePr/>
          <p:nvPr>
            <p:extLst>
              <p:ext uri="{D42A27DB-BD31-4B8C-83A1-F6EECF244321}">
                <p14:modId xmlns:p14="http://schemas.microsoft.com/office/powerpoint/2010/main" val="2145052407"/>
              </p:ext>
            </p:extLst>
          </p:nvPr>
        </p:nvGraphicFramePr>
        <p:xfrm>
          <a:off x="453586" y="214011"/>
          <a:ext cx="11115604" cy="6566685"/>
        </p:xfrm>
        <a:graphic>
          <a:graphicData uri="http://schemas.openxmlformats.org/drawingml/2006/chart">
            <c:chart xmlns:c="http://schemas.openxmlformats.org/drawingml/2006/chart" xmlns:r="http://schemas.openxmlformats.org/officeDocument/2006/relationships" r:id="rId3"/>
          </a:graphicData>
        </a:graphic>
      </p:graphicFrame>
      <p:sp>
        <p:nvSpPr>
          <p:cNvPr id="3" name="文字方塊 2"/>
          <p:cNvSpPr txBox="1"/>
          <p:nvPr/>
        </p:nvSpPr>
        <p:spPr>
          <a:xfrm>
            <a:off x="452387" y="757381"/>
            <a:ext cx="11517940" cy="707886"/>
          </a:xfrm>
          <a:prstGeom prst="rect">
            <a:avLst/>
          </a:prstGeom>
          <a:noFill/>
        </p:spPr>
        <p:txBody>
          <a:bodyPr wrap="square" rtlCol="0">
            <a:spAutoFit/>
          </a:bodyPr>
          <a:lstStyle/>
          <a:p>
            <a:r>
              <a:rPr lang="en-US" altLang="zh-HK" sz="2000" kern="100">
                <a:latin typeface="Calibri" panose="020F0502020204030204" pitchFamily="34" charset="0"/>
                <a:cs typeface="Times New Roman" panose="02020603050405020304" pitchFamily="18" charset="0"/>
              </a:rPr>
              <a:t>7.1 How was </a:t>
            </a:r>
            <a:r>
              <a:rPr lang="en-US" altLang="zh-HK" sz="2000" u="sng" kern="100">
                <a:latin typeface="Calibri" panose="020F0502020204030204" pitchFamily="34" charset="0"/>
                <a:cs typeface="Times New Roman" panose="02020603050405020304" pitchFamily="18" charset="0"/>
              </a:rPr>
              <a:t>your own performance </a:t>
            </a:r>
            <a:r>
              <a:rPr lang="en-US" altLang="zh-HK" sz="2000" kern="100">
                <a:latin typeface="Calibri" panose="020F0502020204030204" pitchFamily="34" charset="0"/>
                <a:cs typeface="Times New Roman" panose="02020603050405020304" pitchFamily="18" charset="0"/>
              </a:rPr>
              <a:t>in terms of </a:t>
            </a:r>
            <a:r>
              <a:rPr lang="en-US" altLang="zh-HK" sz="2000" u="sng" kern="100">
                <a:latin typeface="Calibri" panose="020F0502020204030204" pitchFamily="34" charset="0"/>
                <a:cs typeface="Times New Roman" panose="02020603050405020304" pitchFamily="18" charset="0"/>
              </a:rPr>
              <a:t>collaboration skill(s)</a:t>
            </a:r>
            <a:r>
              <a:rPr lang="en-US" altLang="zh-HK" sz="2000" kern="100">
                <a:latin typeface="Calibri" panose="020F0502020204030204" pitchFamily="34" charset="0"/>
                <a:cs typeface="Times New Roman" panose="02020603050405020304" pitchFamily="18" charset="0"/>
              </a:rPr>
              <a:t>? (Please use the </a:t>
            </a:r>
            <a:r>
              <a:rPr lang="en-US" altLang="zh-HK" sz="2000" kern="100">
                <a:solidFill>
                  <a:srgbClr val="FF0000"/>
                </a:solidFill>
                <a:latin typeface="Calibri" panose="020F0502020204030204" pitchFamily="34" charset="0"/>
                <a:cs typeface="Times New Roman" panose="02020603050405020304" pitchFamily="18" charset="0"/>
              </a:rPr>
              <a:t>radar graph </a:t>
            </a:r>
            <a:r>
              <a:rPr lang="en-US" altLang="zh-HK" sz="2000" kern="100">
                <a:latin typeface="Calibri" panose="020F0502020204030204" pitchFamily="34" charset="0"/>
                <a:cs typeface="Times New Roman" panose="02020603050405020304" pitchFamily="18" charset="0"/>
              </a:rPr>
              <a:t>below</a:t>
            </a:r>
            <a:r>
              <a:rPr lang="en-US" altLang="zh-HK" sz="2000" kern="100">
                <a:solidFill>
                  <a:srgbClr val="FF0000"/>
                </a:solidFill>
                <a:latin typeface="Calibri" panose="020F0502020204030204" pitchFamily="34" charset="0"/>
                <a:cs typeface="Times New Roman" panose="02020603050405020304" pitchFamily="18" charset="0"/>
              </a:rPr>
              <a:t> </a:t>
            </a:r>
            <a:r>
              <a:rPr lang="en-US" altLang="zh-HK" sz="2000" kern="100">
                <a:latin typeface="Calibri" panose="020F0502020204030204" pitchFamily="34" charset="0"/>
                <a:cs typeface="Times New Roman" panose="02020603050405020304" pitchFamily="18" charset="0"/>
              </a:rPr>
              <a:t>to show your own performance and </a:t>
            </a:r>
            <a:r>
              <a:rPr lang="en-US" altLang="zh-HK" sz="2000" u="sng" kern="100">
                <a:latin typeface="Calibri" panose="020F0502020204030204" pitchFamily="34" charset="0"/>
                <a:cs typeface="Times New Roman" panose="02020603050405020304" pitchFamily="18" charset="0"/>
              </a:rPr>
              <a:t>answer questions in next two slides</a:t>
            </a:r>
            <a:r>
              <a:rPr lang="en-US" altLang="zh-HK" sz="2000" kern="100">
                <a:latin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7928492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777B-C224-4564-859E-19F42C3DA7CF}"/>
              </a:ext>
            </a:extLst>
          </p:cNvPr>
          <p:cNvSpPr>
            <a:spLocks noGrp="1"/>
          </p:cNvSpPr>
          <p:nvPr>
            <p:ph type="title"/>
          </p:nvPr>
        </p:nvSpPr>
        <p:spPr>
          <a:xfrm>
            <a:off x="838200" y="334645"/>
            <a:ext cx="10515600" cy="1325563"/>
          </a:xfrm>
        </p:spPr>
        <p:txBody>
          <a:bodyPr/>
          <a:lstStyle/>
          <a:p>
            <a:r>
              <a:rPr lang="en-HK">
                <a:solidFill>
                  <a:srgbClr val="FF0000"/>
                </a:solidFill>
              </a:rPr>
              <a:t>After completing the Project…</a:t>
            </a:r>
          </a:p>
        </p:txBody>
      </p:sp>
      <p:sp>
        <p:nvSpPr>
          <p:cNvPr id="3" name="Content Placeholder 2">
            <a:extLst>
              <a:ext uri="{FF2B5EF4-FFF2-40B4-BE49-F238E27FC236}">
                <a16:creationId xmlns:a16="http://schemas.microsoft.com/office/drawing/2014/main" id="{071FC0D5-DD35-4909-8C11-062C08B0552F}"/>
              </a:ext>
            </a:extLst>
          </p:cNvPr>
          <p:cNvSpPr>
            <a:spLocks noGrp="1"/>
          </p:cNvSpPr>
          <p:nvPr>
            <p:ph idx="1"/>
          </p:nvPr>
        </p:nvSpPr>
        <p:spPr>
          <a:xfrm>
            <a:off x="838200" y="1348104"/>
            <a:ext cx="10668000" cy="1404331"/>
          </a:xfrm>
        </p:spPr>
        <p:txBody>
          <a:bodyPr>
            <a:noAutofit/>
          </a:bodyPr>
          <a:lstStyle/>
          <a:p>
            <a:pPr marL="0" indent="0">
              <a:buNone/>
            </a:pPr>
            <a:r>
              <a:rPr lang="en-HK" altLang="zh-HK" b="1"/>
              <a:t>7. Individual Performance</a:t>
            </a:r>
          </a:p>
          <a:p>
            <a:pPr marL="0" indent="0">
              <a:lnSpc>
                <a:spcPct val="120000"/>
              </a:lnSpc>
              <a:buNone/>
            </a:pPr>
            <a:r>
              <a:rPr lang="en-US" altLang="zh-HK" sz="2400"/>
              <a:t>7.2 Identify your own </a:t>
            </a:r>
            <a:r>
              <a:rPr lang="en-US" altLang="zh-HK" sz="2400" u="sng"/>
              <a:t>strength</a:t>
            </a:r>
            <a:r>
              <a:rPr lang="en-US" altLang="zh-HK" sz="2400"/>
              <a:t> in the radar graph and explain with </a:t>
            </a:r>
            <a:r>
              <a:rPr lang="en-US" altLang="zh-HK" sz="2400" u="sng"/>
              <a:t>a detailed example</a:t>
            </a:r>
            <a:r>
              <a:rPr lang="en-US" altLang="zh-HK" sz="2400"/>
              <a:t> throughout the project. (5%)</a:t>
            </a:r>
            <a:endParaRPr lang="en-HK" sz="2400"/>
          </a:p>
        </p:txBody>
      </p:sp>
      <p:sp>
        <p:nvSpPr>
          <p:cNvPr id="8" name="文字方塊 7"/>
          <p:cNvSpPr txBox="1"/>
          <p:nvPr/>
        </p:nvSpPr>
        <p:spPr>
          <a:xfrm>
            <a:off x="838200" y="3035301"/>
            <a:ext cx="6765235" cy="3416320"/>
          </a:xfrm>
          <a:prstGeom prst="rect">
            <a:avLst/>
          </a:prstGeom>
          <a:noFill/>
          <a:ln>
            <a:solidFill>
              <a:schemeClr val="tx1"/>
            </a:solidFill>
          </a:ln>
        </p:spPr>
        <p:txBody>
          <a:bodyPr wrap="square" lIns="91440" tIns="45720" rIns="91440" bIns="45720" rtlCol="0" anchor="t">
            <a:spAutoFit/>
          </a:bodyPr>
          <a:lstStyle/>
          <a:p>
            <a:pPr algn="just"/>
            <a:r>
              <a:rPr lang="en-GB" b="1">
                <a:ea typeface="新細明體"/>
                <a:cs typeface="Calibri"/>
              </a:rPr>
              <a:t>-Commitment to the project</a:t>
            </a:r>
          </a:p>
          <a:p>
            <a:pPr algn="just"/>
            <a:r>
              <a:rPr lang="en-GB" sz="2000">
                <a:ea typeface="+mn-lt"/>
                <a:cs typeface="+mn-lt"/>
              </a:rPr>
              <a:t>Since I am not good at designing websites, I can’t finish designing our websites by myself. However, I do my best to design our Google form. I design ten questions to ask the interviewees about their knowledges of phishing webs and the main content revolves around our life examples because I think just talking about phishing sites is boring. I teach respondents about phishing websites with real-life examples so that they can get their attention to learn.</a:t>
            </a:r>
            <a:endParaRPr lang="en-GB">
              <a:ea typeface="+mn-lt"/>
              <a:cs typeface="+mn-lt"/>
            </a:endParaRPr>
          </a:p>
          <a:p>
            <a:pPr algn="just"/>
            <a:endParaRPr lang="en-GB" altLang="zh-HK"/>
          </a:p>
          <a:p>
            <a:pPr algn="just"/>
            <a:endParaRPr lang="zh-HK" altLang="en-US">
              <a:cs typeface="Calibri"/>
            </a:endParaRPr>
          </a:p>
        </p:txBody>
      </p:sp>
      <p:pic>
        <p:nvPicPr>
          <p:cNvPr id="5" name="Picture 4">
            <a:extLst>
              <a:ext uri="{FF2B5EF4-FFF2-40B4-BE49-F238E27FC236}">
                <a16:creationId xmlns:a16="http://schemas.microsoft.com/office/drawing/2014/main" id="{23BD4423-5E3A-40F7-648C-42F8A7297F9C}"/>
              </a:ext>
            </a:extLst>
          </p:cNvPr>
          <p:cNvPicPr>
            <a:picLocks noChangeAspect="1"/>
          </p:cNvPicPr>
          <p:nvPr/>
        </p:nvPicPr>
        <p:blipFill>
          <a:blip r:embed="rId3"/>
          <a:stretch>
            <a:fillRect/>
          </a:stretch>
        </p:blipFill>
        <p:spPr>
          <a:xfrm>
            <a:off x="7783145" y="2474883"/>
            <a:ext cx="4066108" cy="4184333"/>
          </a:xfrm>
          <a:prstGeom prst="rect">
            <a:avLst/>
          </a:prstGeom>
        </p:spPr>
      </p:pic>
    </p:spTree>
    <p:extLst>
      <p:ext uri="{BB962C8B-B14F-4D97-AF65-F5344CB8AC3E}">
        <p14:creationId xmlns:p14="http://schemas.microsoft.com/office/powerpoint/2010/main" val="20474852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777B-C224-4564-859E-19F42C3DA7CF}"/>
              </a:ext>
            </a:extLst>
          </p:cNvPr>
          <p:cNvSpPr>
            <a:spLocks noGrp="1"/>
          </p:cNvSpPr>
          <p:nvPr>
            <p:ph type="title"/>
          </p:nvPr>
        </p:nvSpPr>
        <p:spPr>
          <a:xfrm>
            <a:off x="838200" y="334645"/>
            <a:ext cx="10515600" cy="1325563"/>
          </a:xfrm>
        </p:spPr>
        <p:txBody>
          <a:bodyPr/>
          <a:lstStyle/>
          <a:p>
            <a:r>
              <a:rPr lang="en-HK">
                <a:solidFill>
                  <a:srgbClr val="FF0000"/>
                </a:solidFill>
              </a:rPr>
              <a:t>After completing the Project…</a:t>
            </a:r>
          </a:p>
        </p:txBody>
      </p:sp>
      <p:sp>
        <p:nvSpPr>
          <p:cNvPr id="3" name="Content Placeholder 2">
            <a:extLst>
              <a:ext uri="{FF2B5EF4-FFF2-40B4-BE49-F238E27FC236}">
                <a16:creationId xmlns:a16="http://schemas.microsoft.com/office/drawing/2014/main" id="{071FC0D5-DD35-4909-8C11-062C08B0552F}"/>
              </a:ext>
            </a:extLst>
          </p:cNvPr>
          <p:cNvSpPr>
            <a:spLocks noGrp="1"/>
          </p:cNvSpPr>
          <p:nvPr>
            <p:ph idx="1"/>
          </p:nvPr>
        </p:nvSpPr>
        <p:spPr>
          <a:xfrm>
            <a:off x="838200" y="1551305"/>
            <a:ext cx="11104984" cy="1064896"/>
          </a:xfrm>
        </p:spPr>
        <p:txBody>
          <a:bodyPr>
            <a:noAutofit/>
          </a:bodyPr>
          <a:lstStyle/>
          <a:p>
            <a:pPr marL="0" indent="0">
              <a:buNone/>
            </a:pPr>
            <a:r>
              <a:rPr lang="en-HK" altLang="zh-HK" b="1"/>
              <a:t>7. Individual Performance</a:t>
            </a:r>
          </a:p>
          <a:p>
            <a:pPr marL="0" indent="0">
              <a:lnSpc>
                <a:spcPct val="120000"/>
              </a:lnSpc>
              <a:buNone/>
            </a:pPr>
            <a:r>
              <a:rPr lang="en-US" altLang="zh-HK" sz="2400"/>
              <a:t>7.3 Identify your own </a:t>
            </a:r>
            <a:r>
              <a:rPr lang="en-US" altLang="zh-HK" sz="2400" u="sng"/>
              <a:t>weakness</a:t>
            </a:r>
            <a:r>
              <a:rPr lang="en-US" altLang="zh-HK" sz="2400"/>
              <a:t> in the radar graph and explain with </a:t>
            </a:r>
            <a:r>
              <a:rPr lang="en-US" altLang="zh-HK" sz="2400" u="sng"/>
              <a:t>a detailed example</a:t>
            </a:r>
            <a:r>
              <a:rPr lang="en-US" altLang="zh-HK" sz="2400"/>
              <a:t> throughout the project. (5%)</a:t>
            </a:r>
            <a:endParaRPr lang="en-HK" sz="2400"/>
          </a:p>
        </p:txBody>
      </p:sp>
      <p:sp>
        <p:nvSpPr>
          <p:cNvPr id="6" name="文字方塊 5"/>
          <p:cNvSpPr txBox="1"/>
          <p:nvPr/>
        </p:nvSpPr>
        <p:spPr>
          <a:xfrm>
            <a:off x="843158" y="3040428"/>
            <a:ext cx="6552659" cy="3416320"/>
          </a:xfrm>
          <a:prstGeom prst="rect">
            <a:avLst/>
          </a:prstGeom>
          <a:noFill/>
          <a:ln>
            <a:solidFill>
              <a:schemeClr val="tx1"/>
            </a:solidFill>
          </a:ln>
        </p:spPr>
        <p:txBody>
          <a:bodyPr wrap="square" lIns="91440" tIns="45720" rIns="91440" bIns="45720" rtlCol="0" anchor="t">
            <a:spAutoFit/>
          </a:bodyPr>
          <a:lstStyle/>
          <a:p>
            <a:pPr marL="285750" indent="-285750">
              <a:buFontTx/>
              <a:buChar char="-"/>
            </a:pPr>
            <a:r>
              <a:rPr lang="en-GB" altLang="zh-HK" b="1">
                <a:ea typeface="新細明體"/>
              </a:rPr>
              <a:t>Communication</a:t>
            </a:r>
          </a:p>
          <a:p>
            <a:pPr algn="just"/>
            <a:r>
              <a:rPr lang="en-GB">
                <a:ea typeface="+mn-lt"/>
                <a:cs typeface="+mn-lt"/>
              </a:rPr>
              <a:t>To</a:t>
            </a:r>
            <a:r>
              <a:rPr lang="en-GB" altLang="zh-HK">
                <a:ea typeface="+mn-lt"/>
                <a:cs typeface="+mn-lt"/>
              </a:rPr>
              <a:t> </a:t>
            </a:r>
            <a:r>
              <a:rPr lang="en-GB">
                <a:ea typeface="+mn-lt"/>
                <a:cs typeface="+mn-lt"/>
              </a:rPr>
              <a:t>begin</a:t>
            </a:r>
            <a:r>
              <a:rPr lang="en-GB" altLang="zh-HK">
                <a:ea typeface="+mn-lt"/>
                <a:cs typeface="+mn-lt"/>
              </a:rPr>
              <a:t> </a:t>
            </a:r>
            <a:r>
              <a:rPr lang="en-GB">
                <a:ea typeface="+mn-lt"/>
                <a:cs typeface="+mn-lt"/>
              </a:rPr>
              <a:t>with,</a:t>
            </a:r>
            <a:r>
              <a:rPr lang="en-GB" altLang="zh-HK">
                <a:ea typeface="+mn-lt"/>
                <a:cs typeface="+mn-lt"/>
              </a:rPr>
              <a:t> </a:t>
            </a:r>
            <a:r>
              <a:rPr lang="en-GB">
                <a:ea typeface="+mn-lt"/>
                <a:cs typeface="+mn-lt"/>
              </a:rPr>
              <a:t>we distribute different jobs to each other. However, some teammates don’t finish their jobs, especially in the Google form. Therefore, I was reminded to do Google Forms on WhatsApp but I was asked by other teammates what topic to do. </a:t>
            </a:r>
            <a:endParaRPr lang="en-GB"/>
          </a:p>
          <a:p>
            <a:pPr algn="just"/>
            <a:endParaRPr lang="en-GB"/>
          </a:p>
          <a:p>
            <a:pPr algn="just"/>
            <a:r>
              <a:rPr lang="en-GB">
                <a:ea typeface="+mn-lt"/>
                <a:cs typeface="+mn-lt"/>
              </a:rPr>
              <a:t>After this things, I find that we do not have any communication for doing our jobs. To solve the problem, we should communicate face-to-face and set a deadline to finish which jobs. Another important thing is that attending every discussion as much as possible, our group members should not think that these subjects are useless and not come back.</a:t>
            </a:r>
          </a:p>
        </p:txBody>
      </p:sp>
      <p:sp>
        <p:nvSpPr>
          <p:cNvPr id="10" name="TextBox 9">
            <a:extLst>
              <a:ext uri="{FF2B5EF4-FFF2-40B4-BE49-F238E27FC236}">
                <a16:creationId xmlns:a16="http://schemas.microsoft.com/office/drawing/2014/main" id="{7557965D-717B-4FDB-8954-522A3104F55A}"/>
              </a:ext>
            </a:extLst>
          </p:cNvPr>
          <p:cNvSpPr txBox="1"/>
          <p:nvPr/>
        </p:nvSpPr>
        <p:spPr>
          <a:xfrm>
            <a:off x="8728414" y="5493576"/>
            <a:ext cx="2095212" cy="369332"/>
          </a:xfrm>
          <a:prstGeom prst="rect">
            <a:avLst/>
          </a:prstGeom>
          <a:noFill/>
        </p:spPr>
        <p:txBody>
          <a:bodyPr wrap="square" lIns="91440" tIns="45720" rIns="91440" bIns="45720" anchor="t">
            <a:spAutoFit/>
          </a:bodyPr>
          <a:lstStyle/>
          <a:p>
            <a:r>
              <a:rPr lang="en-GB" altLang="zh-HK">
                <a:ea typeface="新細明體"/>
              </a:rPr>
              <a:t>PowerPoint page 39</a:t>
            </a:r>
          </a:p>
        </p:txBody>
      </p:sp>
      <p:pic>
        <p:nvPicPr>
          <p:cNvPr id="7" name="Picture 7" descr="Table&#10;&#10;Description automatically generated">
            <a:extLst>
              <a:ext uri="{FF2B5EF4-FFF2-40B4-BE49-F238E27FC236}">
                <a16:creationId xmlns:a16="http://schemas.microsoft.com/office/drawing/2014/main" id="{FBBBF8AA-68D7-B18C-A1DA-7D92E33000BD}"/>
              </a:ext>
            </a:extLst>
          </p:cNvPr>
          <p:cNvPicPr>
            <a:picLocks noChangeAspect="1"/>
          </p:cNvPicPr>
          <p:nvPr/>
        </p:nvPicPr>
        <p:blipFill>
          <a:blip r:embed="rId3"/>
          <a:stretch>
            <a:fillRect/>
          </a:stretch>
        </p:blipFill>
        <p:spPr>
          <a:xfrm>
            <a:off x="7496314" y="2736700"/>
            <a:ext cx="4565372" cy="2665645"/>
          </a:xfrm>
          <a:prstGeom prst="rect">
            <a:avLst/>
          </a:prstGeom>
        </p:spPr>
      </p:pic>
    </p:spTree>
    <p:extLst>
      <p:ext uri="{BB962C8B-B14F-4D97-AF65-F5344CB8AC3E}">
        <p14:creationId xmlns:p14="http://schemas.microsoft.com/office/powerpoint/2010/main" val="42451600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856F84-748E-4A9F-8FA6-D9B77046176C}"/>
              </a:ext>
            </a:extLst>
          </p:cNvPr>
          <p:cNvSpPr>
            <a:spLocks noGrp="1"/>
          </p:cNvSpPr>
          <p:nvPr>
            <p:ph type="title"/>
          </p:nvPr>
        </p:nvSpPr>
        <p:spPr/>
        <p:txBody>
          <a:bodyPr/>
          <a:lstStyle/>
          <a:p>
            <a:r>
              <a:rPr lang="en-US" altLang="zh-TW"/>
              <a:t>SDD4006/SDD4006M Project Presentation</a:t>
            </a:r>
            <a:endParaRPr lang="en-HK"/>
          </a:p>
        </p:txBody>
      </p:sp>
      <p:sp>
        <p:nvSpPr>
          <p:cNvPr id="5" name="Content Placeholder 4">
            <a:extLst>
              <a:ext uri="{FF2B5EF4-FFF2-40B4-BE49-F238E27FC236}">
                <a16:creationId xmlns:a16="http://schemas.microsoft.com/office/drawing/2014/main" id="{A65211D9-B1EE-47DB-AE24-E7F3018079D8}"/>
              </a:ext>
            </a:extLst>
          </p:cNvPr>
          <p:cNvSpPr>
            <a:spLocks noGrp="1"/>
          </p:cNvSpPr>
          <p:nvPr>
            <p:ph sz="half" idx="1"/>
          </p:nvPr>
        </p:nvSpPr>
        <p:spPr/>
        <p:txBody>
          <a:bodyPr>
            <a:normAutofit fontScale="92500" lnSpcReduction="20000"/>
          </a:bodyPr>
          <a:lstStyle/>
          <a:p>
            <a:r>
              <a:rPr lang="en-HK"/>
              <a:t>Programme Code/Class: IT114122/1C</a:t>
            </a:r>
          </a:p>
          <a:p>
            <a:endParaRPr lang="en-HK"/>
          </a:p>
          <a:p>
            <a:r>
              <a:rPr lang="en-HK"/>
              <a:t>Programme Title: Higher Diploma in Cybersecurity</a:t>
            </a:r>
          </a:p>
          <a:p>
            <a:endParaRPr lang="en-HK"/>
          </a:p>
          <a:p>
            <a:r>
              <a:rPr lang="en-HK"/>
              <a:t>Group No.</a:t>
            </a:r>
            <a:r>
              <a:rPr lang="en-GB"/>
              <a:t> 3</a:t>
            </a:r>
            <a:endParaRPr lang="en-HK"/>
          </a:p>
          <a:p>
            <a:endParaRPr lang="en-HK"/>
          </a:p>
          <a:p>
            <a:r>
              <a:rPr lang="en-HK"/>
              <a:t>Project Topic: </a:t>
            </a:r>
            <a:r>
              <a:rPr lang="en-HK" b="0" i="0" u="none" strike="noStrike">
                <a:solidFill>
                  <a:srgbClr val="212529"/>
                </a:solidFill>
                <a:effectLst/>
                <a:latin typeface="system-ui"/>
              </a:rPr>
              <a:t>How young people can learn from cyberattacks and develop good practices in cybersecurity</a:t>
            </a:r>
            <a:endParaRPr lang="en-HK"/>
          </a:p>
        </p:txBody>
      </p:sp>
      <p:sp>
        <p:nvSpPr>
          <p:cNvPr id="6" name="Content Placeholder 5">
            <a:extLst>
              <a:ext uri="{FF2B5EF4-FFF2-40B4-BE49-F238E27FC236}">
                <a16:creationId xmlns:a16="http://schemas.microsoft.com/office/drawing/2014/main" id="{4A53C344-0C75-47C4-AD5F-EF9880B1240C}"/>
              </a:ext>
            </a:extLst>
          </p:cNvPr>
          <p:cNvSpPr>
            <a:spLocks noGrp="1"/>
          </p:cNvSpPr>
          <p:nvPr>
            <p:ph sz="half" idx="2"/>
          </p:nvPr>
        </p:nvSpPr>
        <p:spPr/>
        <p:txBody>
          <a:bodyPr>
            <a:normAutofit fontScale="92500" lnSpcReduction="20000"/>
          </a:bodyPr>
          <a:lstStyle/>
          <a:p>
            <a:r>
              <a:rPr lang="en-HK"/>
              <a:t>Ng Wing Yin/ </a:t>
            </a:r>
            <a:r>
              <a:rPr lang="en-HK" altLang="zh-HK"/>
              <a:t>220018235</a:t>
            </a:r>
            <a:endParaRPr lang="en-HK"/>
          </a:p>
        </p:txBody>
      </p:sp>
    </p:spTree>
    <p:extLst>
      <p:ext uri="{BB962C8B-B14F-4D97-AF65-F5344CB8AC3E}">
        <p14:creationId xmlns:p14="http://schemas.microsoft.com/office/powerpoint/2010/main" val="19654684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777B-C224-4564-859E-19F42C3DA7CF}"/>
              </a:ext>
            </a:extLst>
          </p:cNvPr>
          <p:cNvSpPr>
            <a:spLocks noGrp="1"/>
          </p:cNvSpPr>
          <p:nvPr>
            <p:ph type="title"/>
          </p:nvPr>
        </p:nvSpPr>
        <p:spPr>
          <a:xfrm>
            <a:off x="838200" y="334645"/>
            <a:ext cx="10515600" cy="1325563"/>
          </a:xfrm>
        </p:spPr>
        <p:txBody>
          <a:bodyPr/>
          <a:lstStyle/>
          <a:p>
            <a:r>
              <a:rPr lang="en-HK">
                <a:solidFill>
                  <a:srgbClr val="FF0000"/>
                </a:solidFill>
              </a:rPr>
              <a:t>After completing the Project…</a:t>
            </a:r>
          </a:p>
        </p:txBody>
      </p:sp>
      <p:sp>
        <p:nvSpPr>
          <p:cNvPr id="3" name="Content Placeholder 2">
            <a:extLst>
              <a:ext uri="{FF2B5EF4-FFF2-40B4-BE49-F238E27FC236}">
                <a16:creationId xmlns:a16="http://schemas.microsoft.com/office/drawing/2014/main" id="{071FC0D5-DD35-4909-8C11-062C08B0552F}"/>
              </a:ext>
            </a:extLst>
          </p:cNvPr>
          <p:cNvSpPr>
            <a:spLocks noGrp="1"/>
          </p:cNvSpPr>
          <p:nvPr>
            <p:ph idx="1"/>
          </p:nvPr>
        </p:nvSpPr>
        <p:spPr>
          <a:xfrm>
            <a:off x="838200" y="1551305"/>
            <a:ext cx="10515600" cy="1064896"/>
          </a:xfrm>
        </p:spPr>
        <p:txBody>
          <a:bodyPr>
            <a:noAutofit/>
          </a:bodyPr>
          <a:lstStyle/>
          <a:p>
            <a:pPr marL="0" indent="0">
              <a:buNone/>
            </a:pPr>
            <a:r>
              <a:rPr lang="en-HK" b="1"/>
              <a:t>6.</a:t>
            </a:r>
            <a:r>
              <a:rPr lang="zh-TW" altLang="zh-HK" b="1"/>
              <a:t> </a:t>
            </a:r>
            <a:r>
              <a:rPr lang="en-US" altLang="zh-HK" b="1"/>
              <a:t>Self-reflection on social awareness (5%)</a:t>
            </a:r>
          </a:p>
          <a:p>
            <a:pPr marL="0" indent="0">
              <a:lnSpc>
                <a:spcPct val="120000"/>
              </a:lnSpc>
              <a:buNone/>
            </a:pPr>
            <a:r>
              <a:rPr lang="en-US" altLang="zh-HK" sz="2400"/>
              <a:t>6.1  What is your </a:t>
            </a:r>
            <a:r>
              <a:rPr lang="en-US" altLang="zh-HK" sz="2400" u="sng"/>
              <a:t>new insight</a:t>
            </a:r>
            <a:r>
              <a:rPr lang="en-US" altLang="zh-HK" sz="2400"/>
              <a:t> on the </a:t>
            </a:r>
            <a:r>
              <a:rPr lang="en-US" altLang="zh-HK" sz="2400" u="sng"/>
              <a:t>community problem / SDG</a:t>
            </a:r>
            <a:r>
              <a:rPr lang="en-US" altLang="zh-HK" sz="2400"/>
              <a:t> after studying the selected topic and after completion of the project? </a:t>
            </a:r>
          </a:p>
          <a:p>
            <a:pPr marL="0" indent="0">
              <a:buNone/>
            </a:pPr>
            <a:endParaRPr lang="en-HK" sz="1600"/>
          </a:p>
        </p:txBody>
      </p:sp>
      <p:sp>
        <p:nvSpPr>
          <p:cNvPr id="4" name="文字方塊 3"/>
          <p:cNvSpPr txBox="1"/>
          <p:nvPr/>
        </p:nvSpPr>
        <p:spPr>
          <a:xfrm>
            <a:off x="838200" y="4931093"/>
            <a:ext cx="10426700" cy="1672690"/>
          </a:xfrm>
          <a:prstGeom prst="rect">
            <a:avLst/>
          </a:prstGeom>
          <a:noFill/>
          <a:ln>
            <a:solidFill>
              <a:schemeClr val="tx1"/>
            </a:solidFill>
          </a:ln>
        </p:spPr>
        <p:txBody>
          <a:bodyPr wrap="square" rtlCol="0">
            <a:spAutoFit/>
          </a:bodyPr>
          <a:lstStyle/>
          <a:p>
            <a:endParaRPr lang="zh-HK" altLang="en-US"/>
          </a:p>
        </p:txBody>
      </p:sp>
      <p:sp>
        <p:nvSpPr>
          <p:cNvPr id="5" name="文字方塊 4"/>
          <p:cNvSpPr txBox="1"/>
          <p:nvPr/>
        </p:nvSpPr>
        <p:spPr>
          <a:xfrm>
            <a:off x="838200" y="4100096"/>
            <a:ext cx="9550400" cy="830997"/>
          </a:xfrm>
          <a:prstGeom prst="rect">
            <a:avLst/>
          </a:prstGeom>
          <a:noFill/>
        </p:spPr>
        <p:txBody>
          <a:bodyPr wrap="square" rtlCol="0">
            <a:spAutoFit/>
          </a:bodyPr>
          <a:lstStyle/>
          <a:p>
            <a:r>
              <a:rPr lang="en-US" altLang="zh-HK" sz="2400"/>
              <a:t>6.2  From </a:t>
            </a:r>
            <a:r>
              <a:rPr lang="en-US" altLang="zh-HK" sz="2400" u="sng"/>
              <a:t>which piece of information / outcome </a:t>
            </a:r>
            <a:r>
              <a:rPr lang="en-US" altLang="zh-HK" sz="2400"/>
              <a:t>of the project that you have the above new insight?</a:t>
            </a:r>
            <a:r>
              <a:rPr lang="en-HK" altLang="zh-HK" sz="2400" b="1"/>
              <a:t> </a:t>
            </a:r>
            <a:endParaRPr lang="en-HK" altLang="zh-HK" sz="2400"/>
          </a:p>
        </p:txBody>
      </p:sp>
      <p:sp>
        <p:nvSpPr>
          <p:cNvPr id="8" name="文字方塊 7"/>
          <p:cNvSpPr txBox="1"/>
          <p:nvPr/>
        </p:nvSpPr>
        <p:spPr>
          <a:xfrm>
            <a:off x="838200" y="2933550"/>
            <a:ext cx="10515600" cy="1166546"/>
          </a:xfrm>
          <a:prstGeom prst="rect">
            <a:avLst/>
          </a:prstGeom>
          <a:noFill/>
          <a:ln>
            <a:solidFill>
              <a:schemeClr val="tx1"/>
            </a:solidFill>
          </a:ln>
        </p:spPr>
        <p:txBody>
          <a:bodyPr wrap="square" rtlCol="0">
            <a:spAutoFit/>
          </a:bodyPr>
          <a:lstStyle/>
          <a:p>
            <a:endParaRPr lang="zh-HK" altLang="en-US"/>
          </a:p>
        </p:txBody>
      </p:sp>
    </p:spTree>
    <p:extLst>
      <p:ext uri="{BB962C8B-B14F-4D97-AF65-F5344CB8AC3E}">
        <p14:creationId xmlns:p14="http://schemas.microsoft.com/office/powerpoint/2010/main" val="41539428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圖表 5"/>
          <p:cNvGraphicFramePr/>
          <p:nvPr/>
        </p:nvGraphicFramePr>
        <p:xfrm>
          <a:off x="221673" y="291315"/>
          <a:ext cx="11115604" cy="6566685"/>
        </p:xfrm>
        <a:graphic>
          <a:graphicData uri="http://schemas.openxmlformats.org/drawingml/2006/chart">
            <c:chart xmlns:c="http://schemas.openxmlformats.org/drawingml/2006/chart" xmlns:r="http://schemas.openxmlformats.org/officeDocument/2006/relationships" r:id="rId3"/>
          </a:graphicData>
        </a:graphic>
      </p:graphicFrame>
      <p:sp>
        <p:nvSpPr>
          <p:cNvPr id="3" name="文字方塊 2"/>
          <p:cNvSpPr txBox="1"/>
          <p:nvPr/>
        </p:nvSpPr>
        <p:spPr>
          <a:xfrm>
            <a:off x="452387" y="757381"/>
            <a:ext cx="11517940" cy="707886"/>
          </a:xfrm>
          <a:prstGeom prst="rect">
            <a:avLst/>
          </a:prstGeom>
          <a:noFill/>
        </p:spPr>
        <p:txBody>
          <a:bodyPr wrap="square" rtlCol="0">
            <a:spAutoFit/>
          </a:bodyPr>
          <a:lstStyle/>
          <a:p>
            <a:r>
              <a:rPr lang="en-US" altLang="zh-HK" sz="2000" kern="100">
                <a:latin typeface="Calibri" panose="020F0502020204030204" pitchFamily="34" charset="0"/>
                <a:cs typeface="Times New Roman" panose="02020603050405020304" pitchFamily="18" charset="0"/>
              </a:rPr>
              <a:t>7.1 How was </a:t>
            </a:r>
            <a:r>
              <a:rPr lang="en-US" altLang="zh-HK" sz="2000" u="sng" kern="100">
                <a:latin typeface="Calibri" panose="020F0502020204030204" pitchFamily="34" charset="0"/>
                <a:cs typeface="Times New Roman" panose="02020603050405020304" pitchFamily="18" charset="0"/>
              </a:rPr>
              <a:t>your own performance </a:t>
            </a:r>
            <a:r>
              <a:rPr lang="en-US" altLang="zh-HK" sz="2000" kern="100">
                <a:latin typeface="Calibri" panose="020F0502020204030204" pitchFamily="34" charset="0"/>
                <a:cs typeface="Times New Roman" panose="02020603050405020304" pitchFamily="18" charset="0"/>
              </a:rPr>
              <a:t>in terms of </a:t>
            </a:r>
            <a:r>
              <a:rPr lang="en-US" altLang="zh-HK" sz="2000" u="sng" kern="100">
                <a:latin typeface="Calibri" panose="020F0502020204030204" pitchFamily="34" charset="0"/>
                <a:cs typeface="Times New Roman" panose="02020603050405020304" pitchFamily="18" charset="0"/>
              </a:rPr>
              <a:t>collaboration skill(s)</a:t>
            </a:r>
            <a:r>
              <a:rPr lang="en-US" altLang="zh-HK" sz="2000" kern="100">
                <a:latin typeface="Calibri" panose="020F0502020204030204" pitchFamily="34" charset="0"/>
                <a:cs typeface="Times New Roman" panose="02020603050405020304" pitchFamily="18" charset="0"/>
              </a:rPr>
              <a:t>? (Please use the </a:t>
            </a:r>
            <a:r>
              <a:rPr lang="en-US" altLang="zh-HK" sz="2000" kern="100">
                <a:solidFill>
                  <a:srgbClr val="FF0000"/>
                </a:solidFill>
                <a:latin typeface="Calibri" panose="020F0502020204030204" pitchFamily="34" charset="0"/>
                <a:cs typeface="Times New Roman" panose="02020603050405020304" pitchFamily="18" charset="0"/>
              </a:rPr>
              <a:t>radar graph </a:t>
            </a:r>
            <a:r>
              <a:rPr lang="en-US" altLang="zh-HK" sz="2000" kern="100">
                <a:latin typeface="Calibri" panose="020F0502020204030204" pitchFamily="34" charset="0"/>
                <a:cs typeface="Times New Roman" panose="02020603050405020304" pitchFamily="18" charset="0"/>
              </a:rPr>
              <a:t>below</a:t>
            </a:r>
            <a:r>
              <a:rPr lang="en-US" altLang="zh-HK" sz="2000" kern="100">
                <a:solidFill>
                  <a:srgbClr val="FF0000"/>
                </a:solidFill>
                <a:latin typeface="Calibri" panose="020F0502020204030204" pitchFamily="34" charset="0"/>
                <a:cs typeface="Times New Roman" panose="02020603050405020304" pitchFamily="18" charset="0"/>
              </a:rPr>
              <a:t> </a:t>
            </a:r>
            <a:r>
              <a:rPr lang="en-US" altLang="zh-HK" sz="2000" kern="100">
                <a:latin typeface="Calibri" panose="020F0502020204030204" pitchFamily="34" charset="0"/>
                <a:cs typeface="Times New Roman" panose="02020603050405020304" pitchFamily="18" charset="0"/>
              </a:rPr>
              <a:t>to show your own performance and </a:t>
            </a:r>
            <a:r>
              <a:rPr lang="en-US" altLang="zh-HK" sz="2000" u="sng" kern="100">
                <a:latin typeface="Calibri" panose="020F0502020204030204" pitchFamily="34" charset="0"/>
                <a:cs typeface="Times New Roman" panose="02020603050405020304" pitchFamily="18" charset="0"/>
              </a:rPr>
              <a:t>answer questions in next two slides</a:t>
            </a:r>
            <a:r>
              <a:rPr lang="en-US" altLang="zh-HK" sz="2000" kern="100">
                <a:latin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8128277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777B-C224-4564-859E-19F42C3DA7CF}"/>
              </a:ext>
            </a:extLst>
          </p:cNvPr>
          <p:cNvSpPr>
            <a:spLocks noGrp="1"/>
          </p:cNvSpPr>
          <p:nvPr>
            <p:ph type="title"/>
          </p:nvPr>
        </p:nvSpPr>
        <p:spPr>
          <a:xfrm>
            <a:off x="838200" y="334645"/>
            <a:ext cx="10515600" cy="1325563"/>
          </a:xfrm>
        </p:spPr>
        <p:txBody>
          <a:bodyPr/>
          <a:lstStyle/>
          <a:p>
            <a:r>
              <a:rPr lang="en-HK">
                <a:solidFill>
                  <a:srgbClr val="FF0000"/>
                </a:solidFill>
              </a:rPr>
              <a:t>After completing the Project…</a:t>
            </a:r>
          </a:p>
        </p:txBody>
      </p:sp>
      <p:sp>
        <p:nvSpPr>
          <p:cNvPr id="3" name="Content Placeholder 2">
            <a:extLst>
              <a:ext uri="{FF2B5EF4-FFF2-40B4-BE49-F238E27FC236}">
                <a16:creationId xmlns:a16="http://schemas.microsoft.com/office/drawing/2014/main" id="{071FC0D5-DD35-4909-8C11-062C08B0552F}"/>
              </a:ext>
            </a:extLst>
          </p:cNvPr>
          <p:cNvSpPr>
            <a:spLocks noGrp="1"/>
          </p:cNvSpPr>
          <p:nvPr>
            <p:ph idx="1"/>
          </p:nvPr>
        </p:nvSpPr>
        <p:spPr>
          <a:xfrm>
            <a:off x="838200" y="1348104"/>
            <a:ext cx="10668000" cy="1404331"/>
          </a:xfrm>
        </p:spPr>
        <p:txBody>
          <a:bodyPr>
            <a:noAutofit/>
          </a:bodyPr>
          <a:lstStyle/>
          <a:p>
            <a:pPr marL="0" indent="0">
              <a:buNone/>
            </a:pPr>
            <a:r>
              <a:rPr lang="en-HK" altLang="zh-HK" b="1"/>
              <a:t>7. Individual Performance</a:t>
            </a:r>
          </a:p>
          <a:p>
            <a:pPr marL="0" indent="0">
              <a:lnSpc>
                <a:spcPct val="120000"/>
              </a:lnSpc>
              <a:buNone/>
            </a:pPr>
            <a:r>
              <a:rPr lang="en-US" altLang="zh-HK" sz="2400"/>
              <a:t>7.2 Identify your own </a:t>
            </a:r>
            <a:r>
              <a:rPr lang="en-US" altLang="zh-HK" sz="2400" u="sng"/>
              <a:t>strength</a:t>
            </a:r>
            <a:r>
              <a:rPr lang="en-US" altLang="zh-HK" sz="2400"/>
              <a:t> in the radar graph and explain with </a:t>
            </a:r>
            <a:r>
              <a:rPr lang="en-US" altLang="zh-HK" sz="2400" u="sng"/>
              <a:t>a detailed example</a:t>
            </a:r>
            <a:r>
              <a:rPr lang="en-US" altLang="zh-HK" sz="2400"/>
              <a:t> throughout the project. (5%)</a:t>
            </a:r>
            <a:endParaRPr lang="en-HK" sz="2400"/>
          </a:p>
        </p:txBody>
      </p:sp>
      <p:sp>
        <p:nvSpPr>
          <p:cNvPr id="8" name="文字方塊 7"/>
          <p:cNvSpPr txBox="1"/>
          <p:nvPr/>
        </p:nvSpPr>
        <p:spPr>
          <a:xfrm>
            <a:off x="838200" y="3035301"/>
            <a:ext cx="10668000" cy="3492499"/>
          </a:xfrm>
          <a:prstGeom prst="rect">
            <a:avLst/>
          </a:prstGeom>
          <a:noFill/>
          <a:ln>
            <a:solidFill>
              <a:schemeClr val="tx1"/>
            </a:solidFill>
          </a:ln>
        </p:spPr>
        <p:txBody>
          <a:bodyPr wrap="square" rtlCol="0">
            <a:spAutoFit/>
          </a:bodyPr>
          <a:lstStyle/>
          <a:p>
            <a:endParaRPr lang="zh-HK" altLang="en-US"/>
          </a:p>
        </p:txBody>
      </p:sp>
    </p:spTree>
    <p:extLst>
      <p:ext uri="{BB962C8B-B14F-4D97-AF65-F5344CB8AC3E}">
        <p14:creationId xmlns:p14="http://schemas.microsoft.com/office/powerpoint/2010/main" val="1291216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777B-C224-4564-859E-19F42C3DA7CF}"/>
              </a:ext>
            </a:extLst>
          </p:cNvPr>
          <p:cNvSpPr>
            <a:spLocks noGrp="1"/>
          </p:cNvSpPr>
          <p:nvPr>
            <p:ph type="title"/>
          </p:nvPr>
        </p:nvSpPr>
        <p:spPr>
          <a:xfrm>
            <a:off x="838200" y="334645"/>
            <a:ext cx="10515600" cy="1325563"/>
          </a:xfrm>
        </p:spPr>
        <p:txBody>
          <a:bodyPr/>
          <a:lstStyle/>
          <a:p>
            <a:r>
              <a:rPr lang="en-HK">
                <a:solidFill>
                  <a:srgbClr val="FF0000"/>
                </a:solidFill>
              </a:rPr>
              <a:t>After completing the Project…</a:t>
            </a:r>
          </a:p>
        </p:txBody>
      </p:sp>
      <p:sp>
        <p:nvSpPr>
          <p:cNvPr id="3" name="Content Placeholder 2">
            <a:extLst>
              <a:ext uri="{FF2B5EF4-FFF2-40B4-BE49-F238E27FC236}">
                <a16:creationId xmlns:a16="http://schemas.microsoft.com/office/drawing/2014/main" id="{071FC0D5-DD35-4909-8C11-062C08B0552F}"/>
              </a:ext>
            </a:extLst>
          </p:cNvPr>
          <p:cNvSpPr>
            <a:spLocks noGrp="1"/>
          </p:cNvSpPr>
          <p:nvPr>
            <p:ph idx="1"/>
          </p:nvPr>
        </p:nvSpPr>
        <p:spPr>
          <a:xfrm>
            <a:off x="838200" y="1551305"/>
            <a:ext cx="11104984" cy="1064896"/>
          </a:xfrm>
        </p:spPr>
        <p:txBody>
          <a:bodyPr>
            <a:noAutofit/>
          </a:bodyPr>
          <a:lstStyle/>
          <a:p>
            <a:pPr marL="0" indent="0">
              <a:buNone/>
            </a:pPr>
            <a:r>
              <a:rPr lang="en-HK" altLang="zh-HK" b="1"/>
              <a:t>7. Individual Performance</a:t>
            </a:r>
          </a:p>
          <a:p>
            <a:pPr marL="0" indent="0">
              <a:lnSpc>
                <a:spcPct val="120000"/>
              </a:lnSpc>
              <a:buNone/>
            </a:pPr>
            <a:r>
              <a:rPr lang="en-US" altLang="zh-HK" sz="2400"/>
              <a:t>7.3 Identify your own </a:t>
            </a:r>
            <a:r>
              <a:rPr lang="en-US" altLang="zh-HK" sz="2400" u="sng"/>
              <a:t>weakness</a:t>
            </a:r>
            <a:r>
              <a:rPr lang="en-US" altLang="zh-HK" sz="2400"/>
              <a:t> in the radar graph and explain with </a:t>
            </a:r>
            <a:r>
              <a:rPr lang="en-US" altLang="zh-HK" sz="2400" u="sng"/>
              <a:t>a detailed example</a:t>
            </a:r>
            <a:r>
              <a:rPr lang="en-US" altLang="zh-HK" sz="2400"/>
              <a:t> throughout the project. (5%)</a:t>
            </a:r>
            <a:endParaRPr lang="en-HK" sz="2400"/>
          </a:p>
        </p:txBody>
      </p:sp>
      <p:sp>
        <p:nvSpPr>
          <p:cNvPr id="6" name="文字方塊 5"/>
          <p:cNvSpPr txBox="1"/>
          <p:nvPr/>
        </p:nvSpPr>
        <p:spPr>
          <a:xfrm>
            <a:off x="931506" y="3206080"/>
            <a:ext cx="10668000" cy="3492499"/>
          </a:xfrm>
          <a:prstGeom prst="rect">
            <a:avLst/>
          </a:prstGeom>
          <a:noFill/>
          <a:ln>
            <a:solidFill>
              <a:schemeClr val="tx1"/>
            </a:solidFill>
          </a:ln>
        </p:spPr>
        <p:txBody>
          <a:bodyPr wrap="square" rtlCol="0">
            <a:spAutoFit/>
          </a:bodyPr>
          <a:lstStyle/>
          <a:p>
            <a:endParaRPr lang="zh-HK" altLang="en-US"/>
          </a:p>
        </p:txBody>
      </p:sp>
    </p:spTree>
    <p:extLst>
      <p:ext uri="{BB962C8B-B14F-4D97-AF65-F5344CB8AC3E}">
        <p14:creationId xmlns:p14="http://schemas.microsoft.com/office/powerpoint/2010/main" val="32869734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856F84-748E-4A9F-8FA6-D9B77046176C}"/>
              </a:ext>
            </a:extLst>
          </p:cNvPr>
          <p:cNvSpPr>
            <a:spLocks noGrp="1"/>
          </p:cNvSpPr>
          <p:nvPr>
            <p:ph type="title"/>
          </p:nvPr>
        </p:nvSpPr>
        <p:spPr/>
        <p:txBody>
          <a:bodyPr/>
          <a:lstStyle/>
          <a:p>
            <a:r>
              <a:rPr lang="en-US" altLang="zh-TW"/>
              <a:t>SDD4006/SDD4006M Project Presentation</a:t>
            </a:r>
            <a:endParaRPr lang="en-HK"/>
          </a:p>
        </p:txBody>
      </p:sp>
      <p:sp>
        <p:nvSpPr>
          <p:cNvPr id="5" name="Content Placeholder 4">
            <a:extLst>
              <a:ext uri="{FF2B5EF4-FFF2-40B4-BE49-F238E27FC236}">
                <a16:creationId xmlns:a16="http://schemas.microsoft.com/office/drawing/2014/main" id="{A65211D9-B1EE-47DB-AE24-E7F3018079D8}"/>
              </a:ext>
            </a:extLst>
          </p:cNvPr>
          <p:cNvSpPr>
            <a:spLocks noGrp="1"/>
          </p:cNvSpPr>
          <p:nvPr>
            <p:ph sz="half" idx="1"/>
          </p:nvPr>
        </p:nvSpPr>
        <p:spPr/>
        <p:txBody>
          <a:bodyPr vert="horz" lIns="91440" tIns="45720" rIns="91440" bIns="45720" rtlCol="0" anchor="t">
            <a:normAutofit fontScale="92500" lnSpcReduction="20000"/>
          </a:bodyPr>
          <a:lstStyle/>
          <a:p>
            <a:r>
              <a:rPr lang="en-HK"/>
              <a:t>Programme Code/Class: IT114122/1C</a:t>
            </a:r>
          </a:p>
          <a:p>
            <a:endParaRPr lang="en-HK"/>
          </a:p>
          <a:p>
            <a:r>
              <a:rPr lang="en-HK"/>
              <a:t>Programme Title: Higher Diploma in Cybersecurity</a:t>
            </a:r>
            <a:endParaRPr lang="en-HK">
              <a:cs typeface="Calibri"/>
            </a:endParaRPr>
          </a:p>
          <a:p>
            <a:endParaRPr lang="en-HK"/>
          </a:p>
          <a:p>
            <a:r>
              <a:rPr lang="en-HK"/>
              <a:t>Group No.3</a:t>
            </a:r>
            <a:endParaRPr lang="en-HK">
              <a:cs typeface="Calibri"/>
            </a:endParaRPr>
          </a:p>
          <a:p>
            <a:endParaRPr lang="en-HK"/>
          </a:p>
          <a:p>
            <a:r>
              <a:rPr lang="en-HK"/>
              <a:t>Project Topic: </a:t>
            </a:r>
            <a:r>
              <a:rPr lang="en-HK" b="0" i="0" u="none" strike="noStrike">
                <a:solidFill>
                  <a:srgbClr val="212529"/>
                </a:solidFill>
                <a:effectLst/>
                <a:latin typeface="system-ui"/>
              </a:rPr>
              <a:t>How young people can learn from cyberattacks and develop good practices in cybersecurity</a:t>
            </a:r>
            <a:endParaRPr lang="en-HK"/>
          </a:p>
        </p:txBody>
      </p:sp>
      <p:sp>
        <p:nvSpPr>
          <p:cNvPr id="6" name="Content Placeholder 5">
            <a:extLst>
              <a:ext uri="{FF2B5EF4-FFF2-40B4-BE49-F238E27FC236}">
                <a16:creationId xmlns:a16="http://schemas.microsoft.com/office/drawing/2014/main" id="{4A53C344-0C75-47C4-AD5F-EF9880B1240C}"/>
              </a:ext>
            </a:extLst>
          </p:cNvPr>
          <p:cNvSpPr>
            <a:spLocks noGrp="1"/>
          </p:cNvSpPr>
          <p:nvPr>
            <p:ph sz="half" idx="2"/>
          </p:nvPr>
        </p:nvSpPr>
        <p:spPr/>
        <p:txBody>
          <a:bodyPr vert="horz" lIns="91440" tIns="45720" rIns="91440" bIns="45720" rtlCol="0" anchor="t">
            <a:normAutofit fontScale="92500" lnSpcReduction="20000"/>
          </a:bodyPr>
          <a:lstStyle/>
          <a:p>
            <a:r>
              <a:rPr lang="en-HK"/>
              <a:t>Ko Chun Kit/ 220111510</a:t>
            </a:r>
          </a:p>
          <a:p>
            <a:endParaRPr lang="en-HK"/>
          </a:p>
        </p:txBody>
      </p:sp>
    </p:spTree>
    <p:extLst>
      <p:ext uri="{BB962C8B-B14F-4D97-AF65-F5344CB8AC3E}">
        <p14:creationId xmlns:p14="http://schemas.microsoft.com/office/powerpoint/2010/main" val="2724399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black background&#10;&#10;Description automatically generated">
            <a:extLst>
              <a:ext uri="{FF2B5EF4-FFF2-40B4-BE49-F238E27FC236}">
                <a16:creationId xmlns:a16="http://schemas.microsoft.com/office/drawing/2014/main" id="{810C05CA-BC6F-4233-B98E-247AFC0FCD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1" y="0"/>
            <a:ext cx="12188389" cy="6858000"/>
          </a:xfrm>
          <a:prstGeom prst="rect">
            <a:avLst/>
          </a:prstGeom>
        </p:spPr>
      </p:pic>
      <p:sp>
        <p:nvSpPr>
          <p:cNvPr id="4" name="TextBox 3">
            <a:extLst>
              <a:ext uri="{FF2B5EF4-FFF2-40B4-BE49-F238E27FC236}">
                <a16:creationId xmlns:a16="http://schemas.microsoft.com/office/drawing/2014/main" id="{E53D0936-C8B1-422C-9CDE-337BCEF5D2D8}"/>
              </a:ext>
            </a:extLst>
          </p:cNvPr>
          <p:cNvSpPr txBox="1"/>
          <p:nvPr/>
        </p:nvSpPr>
        <p:spPr>
          <a:xfrm>
            <a:off x="3400424" y="0"/>
            <a:ext cx="5391150"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4000" b="1" kern="100">
                <a:latin typeface="Calibri" panose="020F0502020204030204" pitchFamily="34" charset="0"/>
                <a:ea typeface="PMingLiU" panose="02020500000000000000" pitchFamily="18" charset="-120"/>
                <a:cs typeface="Times New Roman" panose="02020603050405020304" pitchFamily="18" charset="0"/>
              </a:rPr>
              <a:t>Resources for Reference</a:t>
            </a:r>
            <a:endParaRPr lang="en-HK" sz="4000"/>
          </a:p>
        </p:txBody>
      </p:sp>
      <p:graphicFrame>
        <p:nvGraphicFramePr>
          <p:cNvPr id="5" name="Table 4">
            <a:extLst>
              <a:ext uri="{FF2B5EF4-FFF2-40B4-BE49-F238E27FC236}">
                <a16:creationId xmlns:a16="http://schemas.microsoft.com/office/drawing/2014/main" id="{CF6B423E-5FD3-472F-A938-3A6F5BACDB89}"/>
              </a:ext>
            </a:extLst>
          </p:cNvPr>
          <p:cNvGraphicFramePr>
            <a:graphicFrameLocks noGrp="1"/>
          </p:cNvGraphicFramePr>
          <p:nvPr/>
        </p:nvGraphicFramePr>
        <p:xfrm>
          <a:off x="700086" y="859708"/>
          <a:ext cx="10791826" cy="5470549"/>
        </p:xfrm>
        <a:graphic>
          <a:graphicData uri="http://schemas.openxmlformats.org/drawingml/2006/table">
            <a:tbl>
              <a:tblPr firstRow="1" firstCol="1" bandRow="1">
                <a:tableStyleId>{16D9F66E-5EB9-4882-86FB-DCBF35E3C3E4}</a:tableStyleId>
              </a:tblPr>
              <a:tblGrid>
                <a:gridCol w="3967442">
                  <a:extLst>
                    <a:ext uri="{9D8B030D-6E8A-4147-A177-3AD203B41FA5}">
                      <a16:colId xmlns:a16="http://schemas.microsoft.com/office/drawing/2014/main" val="564188238"/>
                    </a:ext>
                  </a:extLst>
                </a:gridCol>
                <a:gridCol w="6824384">
                  <a:extLst>
                    <a:ext uri="{9D8B030D-6E8A-4147-A177-3AD203B41FA5}">
                      <a16:colId xmlns:a16="http://schemas.microsoft.com/office/drawing/2014/main" val="2470029135"/>
                    </a:ext>
                  </a:extLst>
                </a:gridCol>
              </a:tblGrid>
              <a:tr h="3406751">
                <a:tc>
                  <a:txBody>
                    <a:bodyPr/>
                    <a:lstStyle/>
                    <a:p>
                      <a:pPr>
                        <a:lnSpc>
                          <a:spcPct val="100000"/>
                        </a:lnSpc>
                        <a:spcBef>
                          <a:spcPts val="420"/>
                        </a:spcBef>
                        <a:spcAft>
                          <a:spcPts val="420"/>
                        </a:spcAft>
                      </a:pPr>
                      <a:endParaRPr lang="en-US" sz="1800" kern="100">
                        <a:effectLst/>
                      </a:endParaRPr>
                    </a:p>
                    <a:p>
                      <a:pPr>
                        <a:lnSpc>
                          <a:spcPct val="100000"/>
                        </a:lnSpc>
                        <a:spcBef>
                          <a:spcPts val="420"/>
                        </a:spcBef>
                        <a:spcAft>
                          <a:spcPts val="420"/>
                        </a:spcAft>
                      </a:pPr>
                      <a:r>
                        <a:rPr lang="en-US" sz="1800" kern="100">
                          <a:effectLst/>
                        </a:rPr>
                        <a:t>Video shooting (At least 3-min)</a:t>
                      </a:r>
                      <a:endParaRPr lang="en-HK" sz="1800" kern="100">
                        <a:effectLst/>
                      </a:endParaRPr>
                    </a:p>
                    <a:p>
                      <a:pPr>
                        <a:lnSpc>
                          <a:spcPct val="100000"/>
                        </a:lnSpc>
                        <a:spcBef>
                          <a:spcPts val="420"/>
                        </a:spcBef>
                        <a:spcAft>
                          <a:spcPts val="420"/>
                        </a:spcAft>
                      </a:pPr>
                      <a:r>
                        <a:rPr lang="en-US" sz="1800" kern="100">
                          <a:effectLst/>
                        </a:rPr>
                        <a:t>e.g. simple animation, stop motion, drawings, comics creation</a:t>
                      </a:r>
                      <a:endParaRPr lang="en-HK" sz="1800" kern="100">
                        <a:effectLst/>
                        <a:latin typeface="Calibri" panose="020F0502020204030204" pitchFamily="34" charset="0"/>
                        <a:ea typeface="PMingLiU" panose="02020500000000000000" pitchFamily="18" charset="-120"/>
                        <a:cs typeface="Times New Roman" panose="02020603050405020304" pitchFamily="18" charset="0"/>
                      </a:endParaRPr>
                    </a:p>
                  </a:txBody>
                  <a:tcPr marL="48150" marR="48150" marT="0" marB="0"/>
                </a:tc>
                <a:tc>
                  <a:txBody>
                    <a:bodyPr/>
                    <a:lstStyle/>
                    <a:p>
                      <a:pPr>
                        <a:lnSpc>
                          <a:spcPct val="100000"/>
                        </a:lnSpc>
                        <a:spcBef>
                          <a:spcPts val="420"/>
                        </a:spcBef>
                        <a:spcAft>
                          <a:spcPts val="420"/>
                        </a:spcAft>
                      </a:pPr>
                      <a:endParaRPr lang="en-US" sz="1800" b="0" kern="100">
                        <a:effectLst/>
                      </a:endParaRPr>
                    </a:p>
                    <a:p>
                      <a:pPr>
                        <a:lnSpc>
                          <a:spcPct val="100000"/>
                        </a:lnSpc>
                        <a:spcBef>
                          <a:spcPts val="420"/>
                        </a:spcBef>
                        <a:spcAft>
                          <a:spcPts val="420"/>
                        </a:spcAft>
                      </a:pPr>
                      <a:r>
                        <a:rPr lang="en-US" sz="1800" b="1" kern="100">
                          <a:effectLst/>
                        </a:rPr>
                        <a:t>Suggested Video</a:t>
                      </a:r>
                      <a:r>
                        <a:rPr lang="en-US" sz="1800" b="1" kern="100" baseline="0">
                          <a:effectLst/>
                        </a:rPr>
                        <a:t> Production </a:t>
                      </a:r>
                      <a:r>
                        <a:rPr lang="en-US" sz="1800" b="1" kern="100">
                          <a:effectLst/>
                        </a:rPr>
                        <a:t>Tools / How to make simple videos? </a:t>
                      </a:r>
                      <a:endParaRPr lang="en-HK" sz="1800" b="1" kern="100">
                        <a:effectLst/>
                      </a:endParaRPr>
                    </a:p>
                    <a:p>
                      <a:pPr>
                        <a:lnSpc>
                          <a:spcPct val="100000"/>
                        </a:lnSpc>
                        <a:spcBef>
                          <a:spcPts val="420"/>
                        </a:spcBef>
                        <a:spcAft>
                          <a:spcPts val="420"/>
                        </a:spcAft>
                      </a:pPr>
                      <a:endParaRPr lang="en-HK" sz="1800" b="0" kern="100">
                        <a:effectLst/>
                        <a:latin typeface="Calibri" panose="020F0502020204030204" pitchFamily="34" charset="0"/>
                        <a:ea typeface="PMingLiU" panose="02020500000000000000" pitchFamily="18" charset="-120"/>
                        <a:cs typeface="Times New Roman" panose="02020603050405020304" pitchFamily="18" charset="0"/>
                        <a:hlinkClick r:id="rId4"/>
                      </a:endParaRPr>
                    </a:p>
                    <a:p>
                      <a:pPr marL="342900" indent="-342900">
                        <a:lnSpc>
                          <a:spcPct val="100000"/>
                        </a:lnSpc>
                        <a:spcBef>
                          <a:spcPts val="420"/>
                        </a:spcBef>
                        <a:spcAft>
                          <a:spcPts val="420"/>
                        </a:spcAft>
                        <a:buFont typeface="+mj-lt"/>
                        <a:buAutoNum type="arabicPeriod"/>
                      </a:pPr>
                      <a:r>
                        <a:rPr lang="en-HK" sz="1800" b="0" kern="100">
                          <a:effectLst/>
                          <a:latin typeface="Calibri" panose="020F0502020204030204" pitchFamily="34" charset="0"/>
                          <a:ea typeface="PMingLiU" panose="02020500000000000000" pitchFamily="18" charset="-120"/>
                          <a:cs typeface="Times New Roman" panose="02020603050405020304" pitchFamily="18" charset="0"/>
                          <a:hlinkClick r:id="rId5"/>
                        </a:rPr>
                        <a:t>www.canva.com</a:t>
                      </a:r>
                      <a:endParaRPr lang="en-HK" sz="1800" b="0" kern="100">
                        <a:effectLst/>
                        <a:latin typeface="Calibri" panose="020F0502020204030204" pitchFamily="34" charset="0"/>
                        <a:ea typeface="PMingLiU" panose="02020500000000000000" pitchFamily="18" charset="-120"/>
                        <a:cs typeface="Times New Roman" panose="02020603050405020304" pitchFamily="18" charset="0"/>
                      </a:endParaRPr>
                    </a:p>
                    <a:p>
                      <a:pPr marL="342900" indent="-342900">
                        <a:lnSpc>
                          <a:spcPct val="100000"/>
                        </a:lnSpc>
                        <a:spcBef>
                          <a:spcPts val="420"/>
                        </a:spcBef>
                        <a:spcAft>
                          <a:spcPts val="420"/>
                        </a:spcAft>
                        <a:buFont typeface="+mj-lt"/>
                        <a:buAutoNum type="arabicPeriod"/>
                      </a:pPr>
                      <a:r>
                        <a:rPr lang="en-HK" altLang="zh-HK" sz="1800" b="0" u="sng" kern="1200">
                          <a:solidFill>
                            <a:schemeClr val="dk1"/>
                          </a:solidFill>
                          <a:effectLst/>
                          <a:latin typeface="+mn-lt"/>
                          <a:ea typeface="+mn-ea"/>
                          <a:cs typeface="+mn-cs"/>
                          <a:hlinkClick r:id="rId6"/>
                        </a:rPr>
                        <a:t>https://www.animaker.com/</a:t>
                      </a:r>
                      <a:endParaRPr lang="en-HK" altLang="zh-HK" sz="1800" b="0" u="sng" kern="1200">
                        <a:solidFill>
                          <a:schemeClr val="dk1"/>
                        </a:solidFill>
                        <a:effectLst/>
                        <a:latin typeface="+mn-lt"/>
                        <a:ea typeface="+mn-ea"/>
                        <a:cs typeface="+mn-cs"/>
                      </a:endParaRPr>
                    </a:p>
                    <a:p>
                      <a:pPr marL="342900" indent="-342900">
                        <a:lnSpc>
                          <a:spcPct val="100000"/>
                        </a:lnSpc>
                        <a:spcBef>
                          <a:spcPts val="420"/>
                        </a:spcBef>
                        <a:spcAft>
                          <a:spcPts val="420"/>
                        </a:spcAft>
                        <a:buFont typeface="+mj-lt"/>
                        <a:buAutoNum type="arabicPeriod"/>
                      </a:pPr>
                      <a:r>
                        <a:rPr lang="en-HK" altLang="zh-HK" sz="1800" b="0" u="sng" kern="1200">
                          <a:solidFill>
                            <a:schemeClr val="dk1"/>
                          </a:solidFill>
                          <a:effectLst/>
                          <a:latin typeface="+mn-lt"/>
                          <a:ea typeface="+mn-ea"/>
                          <a:cs typeface="+mn-cs"/>
                          <a:hlinkClick r:id="rId7"/>
                        </a:rPr>
                        <a:t>https://www.powtoon.com/homepage</a:t>
                      </a:r>
                      <a:r>
                        <a:rPr lang="en-HK" altLang="zh-HK" sz="1800" b="1" u="sng" kern="1200">
                          <a:solidFill>
                            <a:schemeClr val="dk1"/>
                          </a:solidFill>
                          <a:effectLst/>
                          <a:latin typeface="+mn-lt"/>
                          <a:ea typeface="+mn-ea"/>
                          <a:cs typeface="+mn-cs"/>
                          <a:hlinkClick r:id="rId7"/>
                        </a:rPr>
                        <a:t>/</a:t>
                      </a:r>
                      <a:endParaRPr lang="en-HK" sz="1800" b="0" kern="100">
                        <a:effectLst/>
                        <a:latin typeface="Calibri" panose="020F0502020204030204" pitchFamily="34" charset="0"/>
                        <a:ea typeface="PMingLiU" panose="02020500000000000000" pitchFamily="18" charset="-120"/>
                        <a:cs typeface="Times New Roman" panose="02020603050405020304" pitchFamily="18" charset="0"/>
                        <a:hlinkClick r:id="" action="ppaction://noaction"/>
                      </a:endParaRPr>
                    </a:p>
                    <a:p>
                      <a:pPr marL="342900" indent="-342900">
                        <a:lnSpc>
                          <a:spcPct val="100000"/>
                        </a:lnSpc>
                        <a:spcBef>
                          <a:spcPts val="420"/>
                        </a:spcBef>
                        <a:spcAft>
                          <a:spcPts val="420"/>
                        </a:spcAft>
                        <a:buFont typeface="+mj-lt"/>
                        <a:buAutoNum type="arabicPeriod"/>
                      </a:pPr>
                      <a:r>
                        <a:rPr lang="en-HK" sz="1800" b="0" kern="100">
                          <a:effectLst/>
                          <a:latin typeface="Calibri" panose="020F0502020204030204" pitchFamily="34" charset="0"/>
                          <a:ea typeface="PMingLiU" panose="02020500000000000000" pitchFamily="18" charset="-120"/>
                          <a:cs typeface="Times New Roman" panose="02020603050405020304" pitchFamily="18" charset="0"/>
                          <a:hlinkClick r:id="" action="ppaction://noaction"/>
                        </a:rPr>
                        <a:t>https://m21.hk/boundlessclassroom</a:t>
                      </a:r>
                      <a:r>
                        <a:rPr lang="en-HK" sz="1800" b="0" kern="100">
                          <a:effectLst/>
                          <a:latin typeface="Calibri" panose="020F0502020204030204" pitchFamily="34" charset="0"/>
                          <a:ea typeface="PMingLiU" panose="02020500000000000000" pitchFamily="18" charset="-120"/>
                          <a:cs typeface="Times New Roman" panose="02020603050405020304" pitchFamily="18" charset="0"/>
                          <a:hlinkClick r:id="rId4"/>
                        </a:rPr>
                        <a:t>/</a:t>
                      </a:r>
                      <a:endParaRPr lang="en-HK" sz="1800" b="0" kern="100">
                        <a:effectLst/>
                        <a:latin typeface="Calibri" panose="020F0502020204030204" pitchFamily="34" charset="0"/>
                        <a:ea typeface="PMingLiU" panose="02020500000000000000" pitchFamily="18" charset="-120"/>
                        <a:cs typeface="Times New Roman" panose="02020603050405020304" pitchFamily="18" charset="0"/>
                      </a:endParaRPr>
                    </a:p>
                    <a:p>
                      <a:pPr marL="342900" indent="-342900">
                        <a:lnSpc>
                          <a:spcPct val="100000"/>
                        </a:lnSpc>
                        <a:spcBef>
                          <a:spcPts val="420"/>
                        </a:spcBef>
                        <a:spcAft>
                          <a:spcPts val="420"/>
                        </a:spcAft>
                        <a:buFont typeface="+mj-lt"/>
                        <a:buAutoNum type="arabicPeriod"/>
                      </a:pPr>
                      <a:r>
                        <a:rPr lang="en-HK" sz="1800" b="0" kern="100">
                          <a:effectLst/>
                          <a:latin typeface="Calibri" panose="020F0502020204030204" pitchFamily="34" charset="0"/>
                          <a:ea typeface="PMingLiU" panose="02020500000000000000" pitchFamily="18" charset="-120"/>
                          <a:cs typeface="Times New Roman" panose="02020603050405020304" pitchFamily="18" charset="0"/>
                          <a:hlinkClick r:id="rId8"/>
                        </a:rPr>
                        <a:t>https://www.doodly.com/onetime/offer-fb-broad.php</a:t>
                      </a:r>
                      <a:endParaRPr lang="en-HK" sz="1800" b="0" kern="100">
                        <a:effectLst/>
                        <a:latin typeface="Calibri" panose="020F0502020204030204" pitchFamily="34" charset="0"/>
                        <a:ea typeface="PMingLiU" panose="02020500000000000000" pitchFamily="18" charset="-120"/>
                        <a:cs typeface="Times New Roman" panose="02020603050405020304" pitchFamily="18" charset="0"/>
                      </a:endParaRPr>
                    </a:p>
                    <a:p>
                      <a:pPr marL="342900" indent="-342900">
                        <a:lnSpc>
                          <a:spcPct val="100000"/>
                        </a:lnSpc>
                        <a:spcBef>
                          <a:spcPts val="420"/>
                        </a:spcBef>
                        <a:spcAft>
                          <a:spcPts val="420"/>
                        </a:spcAft>
                        <a:buFont typeface="+mj-lt"/>
                        <a:buAutoNum type="arabicPeriod"/>
                      </a:pPr>
                      <a:r>
                        <a:rPr lang="en-HK" sz="1800" b="0" kern="100">
                          <a:effectLst/>
                          <a:latin typeface="Calibri" panose="020F0502020204030204" pitchFamily="34" charset="0"/>
                          <a:ea typeface="PMingLiU" panose="02020500000000000000" pitchFamily="18" charset="-120"/>
                          <a:cs typeface="Times New Roman" panose="02020603050405020304" pitchFamily="18" charset="0"/>
                          <a:hlinkClick r:id="rId9"/>
                        </a:rPr>
                        <a:t>https://www.toonly.com/special-one-time-price-fb.php</a:t>
                      </a:r>
                      <a:endParaRPr lang="en-HK" sz="1800" b="0" kern="100">
                        <a:effectLst/>
                        <a:latin typeface="Calibri" panose="020F0502020204030204" pitchFamily="34" charset="0"/>
                        <a:ea typeface="PMingLiU" panose="02020500000000000000" pitchFamily="18" charset="-120"/>
                        <a:cs typeface="Times New Roman" panose="02020603050405020304" pitchFamily="18" charset="0"/>
                      </a:endParaRPr>
                    </a:p>
                    <a:p>
                      <a:pPr>
                        <a:lnSpc>
                          <a:spcPct val="100000"/>
                        </a:lnSpc>
                        <a:spcBef>
                          <a:spcPts val="420"/>
                        </a:spcBef>
                        <a:spcAft>
                          <a:spcPts val="420"/>
                        </a:spcAft>
                      </a:pPr>
                      <a:endParaRPr lang="en-HK" sz="1800" b="0" kern="100">
                        <a:effectLst/>
                        <a:latin typeface="Calibri" panose="020F0502020204030204" pitchFamily="34" charset="0"/>
                        <a:ea typeface="PMingLiU" panose="02020500000000000000" pitchFamily="18" charset="-120"/>
                        <a:cs typeface="Times New Roman" panose="02020603050405020304" pitchFamily="18" charset="0"/>
                      </a:endParaRPr>
                    </a:p>
                  </a:txBody>
                  <a:tcPr marL="48150" marR="48150" marT="0" marB="0"/>
                </a:tc>
                <a:extLst>
                  <a:ext uri="{0D108BD9-81ED-4DB2-BD59-A6C34878D82A}">
                    <a16:rowId xmlns:a16="http://schemas.microsoft.com/office/drawing/2014/main" val="3306573715"/>
                  </a:ext>
                </a:extLst>
              </a:tr>
              <a:tr h="1812949">
                <a:tc>
                  <a:txBody>
                    <a:bodyPr/>
                    <a:lstStyle/>
                    <a:p>
                      <a:pPr>
                        <a:lnSpc>
                          <a:spcPts val="1200"/>
                        </a:lnSpc>
                        <a:spcBef>
                          <a:spcPts val="420"/>
                        </a:spcBef>
                        <a:spcAft>
                          <a:spcPts val="420"/>
                        </a:spcAft>
                      </a:pPr>
                      <a:endParaRPr lang="en-HK" sz="1800" kern="100">
                        <a:effectLst/>
                        <a:latin typeface="Calibri" panose="020F0502020204030204" pitchFamily="34" charset="0"/>
                        <a:ea typeface="PMingLiU" panose="02020500000000000000" pitchFamily="18" charset="-120"/>
                        <a:cs typeface="Times New Roman" panose="02020603050405020304" pitchFamily="18" charset="0"/>
                      </a:endParaRPr>
                    </a:p>
                    <a:p>
                      <a:pPr>
                        <a:lnSpc>
                          <a:spcPts val="1200"/>
                        </a:lnSpc>
                        <a:spcBef>
                          <a:spcPts val="420"/>
                        </a:spcBef>
                        <a:spcAft>
                          <a:spcPts val="420"/>
                        </a:spcAft>
                      </a:pPr>
                      <a:r>
                        <a:rPr lang="en-HK" sz="1800" kern="100">
                          <a:effectLst/>
                          <a:latin typeface="Calibri" panose="020F0502020204030204" pitchFamily="34" charset="0"/>
                          <a:ea typeface="PMingLiU" panose="02020500000000000000" pitchFamily="18" charset="-120"/>
                          <a:cs typeface="Times New Roman" panose="02020603050405020304" pitchFamily="18" charset="0"/>
                        </a:rPr>
                        <a:t>Website</a:t>
                      </a:r>
                    </a:p>
                  </a:txBody>
                  <a:tcPr marL="48150" marR="48150" marT="0" marB="0"/>
                </a:tc>
                <a:tc>
                  <a:txBody>
                    <a:bodyPr/>
                    <a:lstStyle/>
                    <a:p>
                      <a:pPr>
                        <a:lnSpc>
                          <a:spcPts val="1200"/>
                        </a:lnSpc>
                        <a:spcBef>
                          <a:spcPts val="420"/>
                        </a:spcBef>
                        <a:spcAft>
                          <a:spcPts val="420"/>
                        </a:spcAft>
                      </a:pPr>
                      <a:endParaRPr lang="en-HK" sz="1800" kern="100">
                        <a:effectLst/>
                        <a:latin typeface="Calibri" panose="020F0502020204030204" pitchFamily="34" charset="0"/>
                        <a:ea typeface="PMingLiU" panose="02020500000000000000" pitchFamily="18" charset="-120"/>
                        <a:cs typeface="Times New Roman" panose="02020603050405020304" pitchFamily="18" charset="0"/>
                      </a:endParaRPr>
                    </a:p>
                    <a:p>
                      <a:pPr>
                        <a:lnSpc>
                          <a:spcPts val="1200"/>
                        </a:lnSpc>
                        <a:spcBef>
                          <a:spcPts val="420"/>
                        </a:spcBef>
                        <a:spcAft>
                          <a:spcPts val="420"/>
                        </a:spcAft>
                      </a:pPr>
                      <a:r>
                        <a:rPr lang="en-US" altLang="zh-HK" sz="1800" b="1" kern="100">
                          <a:effectLst/>
                        </a:rPr>
                        <a:t>Suggested Website</a:t>
                      </a:r>
                      <a:r>
                        <a:rPr lang="en-US" altLang="zh-HK" sz="1800" b="1" kern="100" baseline="0">
                          <a:effectLst/>
                        </a:rPr>
                        <a:t> Production </a:t>
                      </a:r>
                      <a:r>
                        <a:rPr lang="en-US" altLang="zh-HK" sz="1800" b="1" kern="100">
                          <a:effectLst/>
                        </a:rPr>
                        <a:t>Tools:</a:t>
                      </a:r>
                    </a:p>
                    <a:p>
                      <a:pPr>
                        <a:lnSpc>
                          <a:spcPts val="1200"/>
                        </a:lnSpc>
                        <a:spcBef>
                          <a:spcPts val="420"/>
                        </a:spcBef>
                        <a:spcAft>
                          <a:spcPts val="420"/>
                        </a:spcAft>
                      </a:pPr>
                      <a:endParaRPr lang="en-HK" sz="1800" kern="100">
                        <a:effectLst/>
                        <a:latin typeface="Calibri" panose="020F0502020204030204" pitchFamily="34" charset="0"/>
                        <a:ea typeface="PMingLiU" panose="02020500000000000000" pitchFamily="18" charset="-120"/>
                        <a:cs typeface="Times New Roman" panose="02020603050405020304" pitchFamily="18" charset="0"/>
                      </a:endParaRPr>
                    </a:p>
                    <a:p>
                      <a:pPr marL="342900" indent="-342900">
                        <a:lnSpc>
                          <a:spcPts val="1200"/>
                        </a:lnSpc>
                        <a:spcBef>
                          <a:spcPts val="420"/>
                        </a:spcBef>
                        <a:spcAft>
                          <a:spcPts val="420"/>
                        </a:spcAft>
                        <a:buFont typeface="+mj-lt"/>
                        <a:buAutoNum type="arabicPeriod"/>
                      </a:pPr>
                      <a:r>
                        <a:rPr lang="en-US" altLang="zh-HK" sz="1800">
                          <a:hlinkClick r:id="rId10"/>
                        </a:rPr>
                        <a:t>Free Website Builder | Create a Free Website | Wix.com</a:t>
                      </a:r>
                      <a:endParaRPr lang="en-US" altLang="zh-HK" sz="1800"/>
                    </a:p>
                    <a:p>
                      <a:pPr marL="342900" indent="-342900">
                        <a:lnSpc>
                          <a:spcPts val="1200"/>
                        </a:lnSpc>
                        <a:spcBef>
                          <a:spcPts val="420"/>
                        </a:spcBef>
                        <a:spcAft>
                          <a:spcPts val="420"/>
                        </a:spcAft>
                        <a:buFont typeface="+mj-lt"/>
                        <a:buAutoNum type="arabicPeriod"/>
                      </a:pPr>
                      <a:endParaRPr lang="en-US" sz="1800" kern="100">
                        <a:effectLst/>
                        <a:latin typeface="Calibri" panose="020F0502020204030204" pitchFamily="34" charset="0"/>
                        <a:ea typeface="PMingLiU" panose="02020500000000000000" pitchFamily="18" charset="-120"/>
                        <a:cs typeface="Times New Roman" panose="02020603050405020304" pitchFamily="18" charset="0"/>
                      </a:endParaRPr>
                    </a:p>
                    <a:p>
                      <a:pPr marL="342900" indent="-342900">
                        <a:lnSpc>
                          <a:spcPts val="1200"/>
                        </a:lnSpc>
                        <a:spcBef>
                          <a:spcPts val="420"/>
                        </a:spcBef>
                        <a:spcAft>
                          <a:spcPts val="420"/>
                        </a:spcAft>
                        <a:buFont typeface="+mj-lt"/>
                        <a:buAutoNum type="arabicPeriod"/>
                      </a:pPr>
                      <a:r>
                        <a:rPr lang="en-US" altLang="zh-HK" sz="2000" b="0" i="0" u="none" strike="noStrike" kern="1200">
                          <a:solidFill>
                            <a:schemeClr val="dk1"/>
                          </a:solidFill>
                          <a:effectLst/>
                          <a:latin typeface="+mn-lt"/>
                          <a:ea typeface="+mn-ea"/>
                          <a:cs typeface="+mn-cs"/>
                          <a:hlinkClick r:id="rId11"/>
                        </a:rPr>
                        <a:t>https://www.sites.google.com</a:t>
                      </a:r>
                      <a:endParaRPr lang="en-HK" sz="1800" kern="100">
                        <a:effectLst/>
                        <a:latin typeface="Calibri" panose="020F0502020204030204" pitchFamily="34" charset="0"/>
                        <a:ea typeface="PMingLiU" panose="02020500000000000000" pitchFamily="18" charset="-120"/>
                        <a:cs typeface="Times New Roman" panose="02020603050405020304" pitchFamily="18" charset="0"/>
                      </a:endParaRPr>
                    </a:p>
                  </a:txBody>
                  <a:tcPr marL="48150" marR="48150" marT="0" marB="0"/>
                </a:tc>
                <a:extLst>
                  <a:ext uri="{0D108BD9-81ED-4DB2-BD59-A6C34878D82A}">
                    <a16:rowId xmlns:a16="http://schemas.microsoft.com/office/drawing/2014/main" val="2567047190"/>
                  </a:ext>
                </a:extLst>
              </a:tr>
            </a:tbl>
          </a:graphicData>
        </a:graphic>
      </p:graphicFrame>
    </p:spTree>
    <p:extLst>
      <p:ext uri="{BB962C8B-B14F-4D97-AF65-F5344CB8AC3E}">
        <p14:creationId xmlns:p14="http://schemas.microsoft.com/office/powerpoint/2010/main" val="38298058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777B-C224-4564-859E-19F42C3DA7CF}"/>
              </a:ext>
            </a:extLst>
          </p:cNvPr>
          <p:cNvSpPr>
            <a:spLocks noGrp="1"/>
          </p:cNvSpPr>
          <p:nvPr>
            <p:ph type="title"/>
          </p:nvPr>
        </p:nvSpPr>
        <p:spPr>
          <a:xfrm>
            <a:off x="838200" y="334645"/>
            <a:ext cx="10515600" cy="1325563"/>
          </a:xfrm>
        </p:spPr>
        <p:txBody>
          <a:bodyPr/>
          <a:lstStyle/>
          <a:p>
            <a:r>
              <a:rPr lang="en-HK">
                <a:solidFill>
                  <a:srgbClr val="FF0000"/>
                </a:solidFill>
              </a:rPr>
              <a:t>After completing the Project…</a:t>
            </a:r>
          </a:p>
        </p:txBody>
      </p:sp>
      <p:sp>
        <p:nvSpPr>
          <p:cNvPr id="3" name="Content Placeholder 2">
            <a:extLst>
              <a:ext uri="{FF2B5EF4-FFF2-40B4-BE49-F238E27FC236}">
                <a16:creationId xmlns:a16="http://schemas.microsoft.com/office/drawing/2014/main" id="{071FC0D5-DD35-4909-8C11-062C08B0552F}"/>
              </a:ext>
            </a:extLst>
          </p:cNvPr>
          <p:cNvSpPr>
            <a:spLocks noGrp="1"/>
          </p:cNvSpPr>
          <p:nvPr>
            <p:ph idx="1"/>
          </p:nvPr>
        </p:nvSpPr>
        <p:spPr>
          <a:xfrm>
            <a:off x="838200" y="1551305"/>
            <a:ext cx="10515600" cy="1064896"/>
          </a:xfrm>
        </p:spPr>
        <p:txBody>
          <a:bodyPr>
            <a:noAutofit/>
          </a:bodyPr>
          <a:lstStyle/>
          <a:p>
            <a:pPr marL="0" indent="0">
              <a:buNone/>
            </a:pPr>
            <a:r>
              <a:rPr lang="en-HK" b="1"/>
              <a:t>6.</a:t>
            </a:r>
            <a:r>
              <a:rPr lang="zh-TW" altLang="zh-HK" b="1"/>
              <a:t> </a:t>
            </a:r>
            <a:r>
              <a:rPr lang="en-US" altLang="zh-HK" b="1"/>
              <a:t>Self-reflection on social awareness (5%)</a:t>
            </a:r>
          </a:p>
          <a:p>
            <a:pPr marL="0" indent="0">
              <a:lnSpc>
                <a:spcPct val="120000"/>
              </a:lnSpc>
              <a:buNone/>
            </a:pPr>
            <a:r>
              <a:rPr lang="en-US" altLang="zh-HK" sz="2400"/>
              <a:t>6.1  What is your </a:t>
            </a:r>
            <a:r>
              <a:rPr lang="en-US" altLang="zh-HK" sz="2400" u="sng"/>
              <a:t>new insight</a:t>
            </a:r>
            <a:r>
              <a:rPr lang="en-US" altLang="zh-HK" sz="2400"/>
              <a:t> on the </a:t>
            </a:r>
            <a:r>
              <a:rPr lang="en-US" altLang="zh-HK" sz="2400" u="sng"/>
              <a:t>community problem / SDG</a:t>
            </a:r>
            <a:r>
              <a:rPr lang="en-US" altLang="zh-HK" sz="2400"/>
              <a:t> after studying the selected topic and after completion of the project? </a:t>
            </a:r>
          </a:p>
          <a:p>
            <a:pPr marL="0" indent="0">
              <a:buNone/>
            </a:pPr>
            <a:endParaRPr lang="en-HK" sz="1600"/>
          </a:p>
        </p:txBody>
      </p:sp>
      <p:sp>
        <p:nvSpPr>
          <p:cNvPr id="4" name="文字方塊 3"/>
          <p:cNvSpPr txBox="1"/>
          <p:nvPr/>
        </p:nvSpPr>
        <p:spPr>
          <a:xfrm>
            <a:off x="838200" y="4470605"/>
            <a:ext cx="10596642" cy="2308324"/>
          </a:xfrm>
          <a:prstGeom prst="rect">
            <a:avLst/>
          </a:prstGeom>
          <a:noFill/>
          <a:ln>
            <a:solidFill>
              <a:schemeClr val="tx1"/>
            </a:solidFill>
          </a:ln>
        </p:spPr>
        <p:txBody>
          <a:bodyPr wrap="square" lIns="91440" tIns="45720" rIns="91440" bIns="45720" rtlCol="0" anchor="t">
            <a:spAutoFit/>
          </a:bodyPr>
          <a:lstStyle/>
          <a:p>
            <a:endParaRPr lang="zh-HK" altLang="en-US"/>
          </a:p>
          <a:p>
            <a:endParaRPr lang="zh-HK" altLang="en-US">
              <a:ea typeface="新細明體"/>
              <a:cs typeface="Calibri"/>
            </a:endParaRPr>
          </a:p>
          <a:p>
            <a:endParaRPr lang="zh-HK" altLang="en-US">
              <a:ea typeface="新細明體"/>
              <a:cs typeface="Calibri"/>
            </a:endParaRPr>
          </a:p>
          <a:p>
            <a:endParaRPr lang="zh-HK" altLang="en-US">
              <a:ea typeface="新細明體"/>
              <a:cs typeface="Calibri"/>
            </a:endParaRPr>
          </a:p>
          <a:p>
            <a:endParaRPr lang="zh-HK" altLang="en-US">
              <a:ea typeface="新細明體"/>
              <a:cs typeface="Calibri"/>
            </a:endParaRPr>
          </a:p>
          <a:p>
            <a:endParaRPr lang="zh-HK" altLang="en-US">
              <a:ea typeface="新細明體"/>
              <a:cs typeface="Calibri"/>
            </a:endParaRPr>
          </a:p>
          <a:p>
            <a:endParaRPr lang="zh-HK" altLang="en-US">
              <a:ea typeface="新細明體"/>
              <a:cs typeface="Calibri"/>
            </a:endParaRPr>
          </a:p>
          <a:p>
            <a:endParaRPr lang="zh-HK" altLang="en-US">
              <a:ea typeface="新細明體"/>
              <a:cs typeface="Calibri"/>
            </a:endParaRPr>
          </a:p>
        </p:txBody>
      </p:sp>
      <p:sp>
        <p:nvSpPr>
          <p:cNvPr id="5" name="文字方塊 4"/>
          <p:cNvSpPr txBox="1"/>
          <p:nvPr/>
        </p:nvSpPr>
        <p:spPr>
          <a:xfrm>
            <a:off x="838200" y="3782139"/>
            <a:ext cx="9550400" cy="830997"/>
          </a:xfrm>
          <a:prstGeom prst="rect">
            <a:avLst/>
          </a:prstGeom>
          <a:noFill/>
        </p:spPr>
        <p:txBody>
          <a:bodyPr wrap="square" lIns="91440" tIns="45720" rIns="91440" bIns="45720" rtlCol="0" anchor="t">
            <a:spAutoFit/>
          </a:bodyPr>
          <a:lstStyle/>
          <a:p>
            <a:r>
              <a:rPr lang="en-US" altLang="zh-HK" sz="2400">
                <a:ea typeface="新細明體"/>
              </a:rPr>
              <a:t>6.2  From </a:t>
            </a:r>
            <a:r>
              <a:rPr lang="en-US" altLang="zh-HK" sz="2400" u="sng">
                <a:ea typeface="新細明體"/>
              </a:rPr>
              <a:t>which piece of information / outcome </a:t>
            </a:r>
            <a:r>
              <a:rPr lang="en-US" altLang="zh-HK" sz="2400">
                <a:ea typeface="新細明體"/>
              </a:rPr>
              <a:t>of the project that you have the above new insight?</a:t>
            </a:r>
            <a:r>
              <a:rPr lang="en-HK" altLang="zh-HK" sz="2400" b="1">
                <a:ea typeface="新細明體"/>
              </a:rPr>
              <a:t> </a:t>
            </a:r>
            <a:endParaRPr lang="en-HK" altLang="zh-HK" sz="2400"/>
          </a:p>
        </p:txBody>
      </p:sp>
      <p:sp>
        <p:nvSpPr>
          <p:cNvPr id="8" name="文字方塊 7"/>
          <p:cNvSpPr txBox="1"/>
          <p:nvPr/>
        </p:nvSpPr>
        <p:spPr>
          <a:xfrm>
            <a:off x="843682" y="2933550"/>
            <a:ext cx="10510118" cy="738664"/>
          </a:xfrm>
          <a:prstGeom prst="rect">
            <a:avLst/>
          </a:prstGeom>
          <a:noFill/>
          <a:ln>
            <a:solidFill>
              <a:schemeClr val="tx1"/>
            </a:solidFill>
          </a:ln>
        </p:spPr>
        <p:txBody>
          <a:bodyPr wrap="square" lIns="91440" tIns="45720" rIns="91440" bIns="45720" rtlCol="0" anchor="t">
            <a:spAutoFit/>
          </a:bodyPr>
          <a:lstStyle/>
          <a:p>
            <a:r>
              <a:rPr lang="zh-HK" sz="2400">
                <a:ea typeface="新細明體"/>
                <a:cs typeface="Calibri"/>
              </a:rPr>
              <a:t>Based on our survey, people already have a general awareness of phishing websites.</a:t>
            </a:r>
            <a:endParaRPr lang="en-US" altLang="zh-HK" sz="2400">
              <a:ea typeface="新細明體"/>
            </a:endParaRPr>
          </a:p>
          <a:p>
            <a:endParaRPr lang="zh-HK" altLang="en-US">
              <a:ea typeface="新細明體"/>
              <a:cs typeface="Calibri"/>
            </a:endParaRPr>
          </a:p>
        </p:txBody>
      </p:sp>
      <p:pic>
        <p:nvPicPr>
          <p:cNvPr id="11" name="Picture 11" descr="Chart, waterfall chart&#10;&#10;Description automatically generated">
            <a:extLst>
              <a:ext uri="{FF2B5EF4-FFF2-40B4-BE49-F238E27FC236}">
                <a16:creationId xmlns:a16="http://schemas.microsoft.com/office/drawing/2014/main" id="{8427F461-42B7-4B7B-DBD5-2F93FF051986}"/>
              </a:ext>
            </a:extLst>
          </p:cNvPr>
          <p:cNvPicPr>
            <a:picLocks noChangeAspect="1"/>
          </p:cNvPicPr>
          <p:nvPr/>
        </p:nvPicPr>
        <p:blipFill>
          <a:blip r:embed="rId3"/>
          <a:stretch>
            <a:fillRect/>
          </a:stretch>
        </p:blipFill>
        <p:spPr>
          <a:xfrm>
            <a:off x="4521566" y="4457164"/>
            <a:ext cx="1931863" cy="2318319"/>
          </a:xfrm>
          <a:prstGeom prst="rect">
            <a:avLst/>
          </a:prstGeom>
        </p:spPr>
      </p:pic>
    </p:spTree>
    <p:extLst>
      <p:ext uri="{BB962C8B-B14F-4D97-AF65-F5344CB8AC3E}">
        <p14:creationId xmlns:p14="http://schemas.microsoft.com/office/powerpoint/2010/main" val="8921277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圖表 5"/>
          <p:cNvGraphicFramePr/>
          <p:nvPr/>
        </p:nvGraphicFramePr>
        <p:xfrm>
          <a:off x="221673" y="291315"/>
          <a:ext cx="11115604" cy="6566685"/>
        </p:xfrm>
        <a:graphic>
          <a:graphicData uri="http://schemas.openxmlformats.org/drawingml/2006/chart">
            <c:chart xmlns:c="http://schemas.openxmlformats.org/drawingml/2006/chart" xmlns:r="http://schemas.openxmlformats.org/officeDocument/2006/relationships" r:id="rId3"/>
          </a:graphicData>
        </a:graphic>
      </p:graphicFrame>
      <p:sp>
        <p:nvSpPr>
          <p:cNvPr id="3" name="文字方塊 2"/>
          <p:cNvSpPr txBox="1"/>
          <p:nvPr/>
        </p:nvSpPr>
        <p:spPr>
          <a:xfrm>
            <a:off x="452387" y="757381"/>
            <a:ext cx="11517940" cy="707886"/>
          </a:xfrm>
          <a:prstGeom prst="rect">
            <a:avLst/>
          </a:prstGeom>
          <a:noFill/>
        </p:spPr>
        <p:txBody>
          <a:bodyPr wrap="square" rtlCol="0">
            <a:spAutoFit/>
          </a:bodyPr>
          <a:lstStyle/>
          <a:p>
            <a:r>
              <a:rPr lang="en-US" altLang="zh-HK" sz="2000" kern="100">
                <a:latin typeface="Calibri" panose="020F0502020204030204" pitchFamily="34" charset="0"/>
                <a:cs typeface="Times New Roman" panose="02020603050405020304" pitchFamily="18" charset="0"/>
              </a:rPr>
              <a:t>7.1 How was </a:t>
            </a:r>
            <a:r>
              <a:rPr lang="en-US" altLang="zh-HK" sz="2000" u="sng" kern="100">
                <a:latin typeface="Calibri" panose="020F0502020204030204" pitchFamily="34" charset="0"/>
                <a:cs typeface="Times New Roman" panose="02020603050405020304" pitchFamily="18" charset="0"/>
              </a:rPr>
              <a:t>your own performance </a:t>
            </a:r>
            <a:r>
              <a:rPr lang="en-US" altLang="zh-HK" sz="2000" kern="100">
                <a:latin typeface="Calibri" panose="020F0502020204030204" pitchFamily="34" charset="0"/>
                <a:cs typeface="Times New Roman" panose="02020603050405020304" pitchFamily="18" charset="0"/>
              </a:rPr>
              <a:t>in terms of </a:t>
            </a:r>
            <a:r>
              <a:rPr lang="en-US" altLang="zh-HK" sz="2000" u="sng" kern="100">
                <a:latin typeface="Calibri" panose="020F0502020204030204" pitchFamily="34" charset="0"/>
                <a:cs typeface="Times New Roman" panose="02020603050405020304" pitchFamily="18" charset="0"/>
              </a:rPr>
              <a:t>collaboration skill(s)</a:t>
            </a:r>
            <a:r>
              <a:rPr lang="en-US" altLang="zh-HK" sz="2000" kern="100">
                <a:latin typeface="Calibri" panose="020F0502020204030204" pitchFamily="34" charset="0"/>
                <a:cs typeface="Times New Roman" panose="02020603050405020304" pitchFamily="18" charset="0"/>
              </a:rPr>
              <a:t>? (Please use the </a:t>
            </a:r>
            <a:r>
              <a:rPr lang="en-US" altLang="zh-HK" sz="2000" kern="100">
                <a:solidFill>
                  <a:srgbClr val="FF0000"/>
                </a:solidFill>
                <a:latin typeface="Calibri" panose="020F0502020204030204" pitchFamily="34" charset="0"/>
                <a:cs typeface="Times New Roman" panose="02020603050405020304" pitchFamily="18" charset="0"/>
              </a:rPr>
              <a:t>radar graph </a:t>
            </a:r>
            <a:r>
              <a:rPr lang="en-US" altLang="zh-HK" sz="2000" kern="100">
                <a:latin typeface="Calibri" panose="020F0502020204030204" pitchFamily="34" charset="0"/>
                <a:cs typeface="Times New Roman" panose="02020603050405020304" pitchFamily="18" charset="0"/>
              </a:rPr>
              <a:t>below</a:t>
            </a:r>
            <a:r>
              <a:rPr lang="en-US" altLang="zh-HK" sz="2000" kern="100">
                <a:solidFill>
                  <a:srgbClr val="FF0000"/>
                </a:solidFill>
                <a:latin typeface="Calibri" panose="020F0502020204030204" pitchFamily="34" charset="0"/>
                <a:cs typeface="Times New Roman" panose="02020603050405020304" pitchFamily="18" charset="0"/>
              </a:rPr>
              <a:t> </a:t>
            </a:r>
            <a:r>
              <a:rPr lang="en-US" altLang="zh-HK" sz="2000" kern="100">
                <a:latin typeface="Calibri" panose="020F0502020204030204" pitchFamily="34" charset="0"/>
                <a:cs typeface="Times New Roman" panose="02020603050405020304" pitchFamily="18" charset="0"/>
              </a:rPr>
              <a:t>to show your own performance and </a:t>
            </a:r>
            <a:r>
              <a:rPr lang="en-US" altLang="zh-HK" sz="2000" u="sng" kern="100">
                <a:latin typeface="Calibri" panose="020F0502020204030204" pitchFamily="34" charset="0"/>
                <a:cs typeface="Times New Roman" panose="02020603050405020304" pitchFamily="18" charset="0"/>
              </a:rPr>
              <a:t>answer questions in next two slides</a:t>
            </a:r>
            <a:r>
              <a:rPr lang="en-US" altLang="zh-HK" sz="2000" kern="100">
                <a:latin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6434189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777B-C224-4564-859E-19F42C3DA7CF}"/>
              </a:ext>
            </a:extLst>
          </p:cNvPr>
          <p:cNvSpPr>
            <a:spLocks noGrp="1"/>
          </p:cNvSpPr>
          <p:nvPr>
            <p:ph type="title"/>
          </p:nvPr>
        </p:nvSpPr>
        <p:spPr>
          <a:xfrm>
            <a:off x="838200" y="334645"/>
            <a:ext cx="10515600" cy="1325563"/>
          </a:xfrm>
        </p:spPr>
        <p:txBody>
          <a:bodyPr/>
          <a:lstStyle/>
          <a:p>
            <a:r>
              <a:rPr lang="en-HK">
                <a:solidFill>
                  <a:srgbClr val="FF0000"/>
                </a:solidFill>
              </a:rPr>
              <a:t>After completing the Project…</a:t>
            </a:r>
          </a:p>
        </p:txBody>
      </p:sp>
      <p:sp>
        <p:nvSpPr>
          <p:cNvPr id="3" name="Content Placeholder 2">
            <a:extLst>
              <a:ext uri="{FF2B5EF4-FFF2-40B4-BE49-F238E27FC236}">
                <a16:creationId xmlns:a16="http://schemas.microsoft.com/office/drawing/2014/main" id="{071FC0D5-DD35-4909-8C11-062C08B0552F}"/>
              </a:ext>
            </a:extLst>
          </p:cNvPr>
          <p:cNvSpPr>
            <a:spLocks noGrp="1"/>
          </p:cNvSpPr>
          <p:nvPr>
            <p:ph idx="1"/>
          </p:nvPr>
        </p:nvSpPr>
        <p:spPr>
          <a:xfrm>
            <a:off x="838200" y="1348104"/>
            <a:ext cx="10668000" cy="1404331"/>
          </a:xfrm>
        </p:spPr>
        <p:txBody>
          <a:bodyPr>
            <a:noAutofit/>
          </a:bodyPr>
          <a:lstStyle/>
          <a:p>
            <a:pPr marL="0" indent="0">
              <a:buNone/>
            </a:pPr>
            <a:r>
              <a:rPr lang="en-HK" altLang="zh-HK" b="1"/>
              <a:t>7. Individual Performance</a:t>
            </a:r>
          </a:p>
          <a:p>
            <a:pPr marL="0" indent="0">
              <a:lnSpc>
                <a:spcPct val="120000"/>
              </a:lnSpc>
              <a:buNone/>
            </a:pPr>
            <a:r>
              <a:rPr lang="en-US" altLang="zh-HK" sz="2400"/>
              <a:t>7.2 Identify your own </a:t>
            </a:r>
            <a:r>
              <a:rPr lang="en-US" altLang="zh-HK" sz="2400" u="sng"/>
              <a:t>strength</a:t>
            </a:r>
            <a:r>
              <a:rPr lang="en-US" altLang="zh-HK" sz="2400"/>
              <a:t> in the radar graph and explain with </a:t>
            </a:r>
            <a:r>
              <a:rPr lang="en-US" altLang="zh-HK" sz="2400" u="sng"/>
              <a:t>a detailed example</a:t>
            </a:r>
            <a:r>
              <a:rPr lang="en-US" altLang="zh-HK" sz="2400"/>
              <a:t> throughout the project. (5%)</a:t>
            </a:r>
            <a:endParaRPr lang="en-HK" sz="2400"/>
          </a:p>
        </p:txBody>
      </p:sp>
      <p:sp>
        <p:nvSpPr>
          <p:cNvPr id="8" name="文字方塊 7"/>
          <p:cNvSpPr txBox="1"/>
          <p:nvPr/>
        </p:nvSpPr>
        <p:spPr>
          <a:xfrm>
            <a:off x="838200" y="3035301"/>
            <a:ext cx="10714653" cy="1569660"/>
          </a:xfrm>
          <a:prstGeom prst="rect">
            <a:avLst/>
          </a:prstGeom>
          <a:noFill/>
          <a:ln>
            <a:solidFill>
              <a:schemeClr val="tx1"/>
            </a:solidFill>
          </a:ln>
        </p:spPr>
        <p:txBody>
          <a:bodyPr wrap="square" lIns="91440" tIns="45720" rIns="91440" bIns="45720" rtlCol="0" anchor="t">
            <a:spAutoFit/>
          </a:bodyPr>
          <a:lstStyle/>
          <a:p>
            <a:r>
              <a:rPr lang="zh-HK" sz="2400">
                <a:ea typeface="新細明體"/>
                <a:cs typeface="Calibri"/>
              </a:rPr>
              <a:t>My strength in the radar </a:t>
            </a:r>
            <a:r>
              <a:rPr lang="en-US" altLang="zh-HK" sz="2400">
                <a:ea typeface="+mn-lt"/>
                <a:cs typeface="Calibri"/>
              </a:rPr>
              <a:t>graph</a:t>
            </a:r>
            <a:r>
              <a:rPr lang="en-US" altLang="zh-HK" sz="2400">
                <a:ea typeface="新細明體"/>
                <a:cs typeface="Calibri"/>
              </a:rPr>
              <a:t> </a:t>
            </a:r>
            <a:r>
              <a:rPr lang="zh-HK" sz="2400">
                <a:ea typeface="新細明體"/>
                <a:cs typeface="Calibri"/>
              </a:rPr>
              <a:t>was supporting others. When working on the fishing website form, if a team member was unsure how to raise a question, I would provide them with effective opinions and suggestions to help them overcome difficulties and challenges, promoting efficiency and progress in form</a:t>
            </a:r>
            <a:r>
              <a:rPr lang="en-US" altLang="zh-HK" sz="2400">
                <a:ea typeface="新細明體"/>
                <a:cs typeface="Calibri"/>
              </a:rPr>
              <a:t>-</a:t>
            </a:r>
            <a:r>
              <a:rPr lang="zh-HK" sz="2400">
                <a:ea typeface="新細明體"/>
                <a:cs typeface="Calibri"/>
              </a:rPr>
              <a:t>making</a:t>
            </a:r>
            <a:endParaRPr lang="en-US" altLang="zh-HK">
              <a:ea typeface="新細明體"/>
            </a:endParaRPr>
          </a:p>
        </p:txBody>
      </p:sp>
    </p:spTree>
    <p:extLst>
      <p:ext uri="{BB962C8B-B14F-4D97-AF65-F5344CB8AC3E}">
        <p14:creationId xmlns:p14="http://schemas.microsoft.com/office/powerpoint/2010/main" val="26946937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777B-C224-4564-859E-19F42C3DA7CF}"/>
              </a:ext>
            </a:extLst>
          </p:cNvPr>
          <p:cNvSpPr>
            <a:spLocks noGrp="1"/>
          </p:cNvSpPr>
          <p:nvPr>
            <p:ph type="title"/>
          </p:nvPr>
        </p:nvSpPr>
        <p:spPr>
          <a:xfrm>
            <a:off x="838200" y="334645"/>
            <a:ext cx="10515600" cy="1325563"/>
          </a:xfrm>
        </p:spPr>
        <p:txBody>
          <a:bodyPr/>
          <a:lstStyle/>
          <a:p>
            <a:r>
              <a:rPr lang="en-HK">
                <a:solidFill>
                  <a:srgbClr val="FF0000"/>
                </a:solidFill>
              </a:rPr>
              <a:t>After completing the Project…</a:t>
            </a:r>
          </a:p>
        </p:txBody>
      </p:sp>
      <p:sp>
        <p:nvSpPr>
          <p:cNvPr id="3" name="Content Placeholder 2">
            <a:extLst>
              <a:ext uri="{FF2B5EF4-FFF2-40B4-BE49-F238E27FC236}">
                <a16:creationId xmlns:a16="http://schemas.microsoft.com/office/drawing/2014/main" id="{071FC0D5-DD35-4909-8C11-062C08B0552F}"/>
              </a:ext>
            </a:extLst>
          </p:cNvPr>
          <p:cNvSpPr>
            <a:spLocks noGrp="1"/>
          </p:cNvSpPr>
          <p:nvPr>
            <p:ph idx="1"/>
          </p:nvPr>
        </p:nvSpPr>
        <p:spPr>
          <a:xfrm>
            <a:off x="838200" y="1551305"/>
            <a:ext cx="11104984" cy="1064896"/>
          </a:xfrm>
        </p:spPr>
        <p:txBody>
          <a:bodyPr>
            <a:noAutofit/>
          </a:bodyPr>
          <a:lstStyle/>
          <a:p>
            <a:pPr marL="0" indent="0">
              <a:buNone/>
            </a:pPr>
            <a:r>
              <a:rPr lang="en-HK" altLang="zh-HK" b="1"/>
              <a:t>7. Individual Performance</a:t>
            </a:r>
          </a:p>
          <a:p>
            <a:pPr marL="0" indent="0">
              <a:lnSpc>
                <a:spcPct val="120000"/>
              </a:lnSpc>
              <a:buNone/>
            </a:pPr>
            <a:r>
              <a:rPr lang="en-US" altLang="zh-HK" sz="2400"/>
              <a:t>7.3 Identify your own </a:t>
            </a:r>
            <a:r>
              <a:rPr lang="en-US" altLang="zh-HK" sz="2400" u="sng"/>
              <a:t>weakness</a:t>
            </a:r>
            <a:r>
              <a:rPr lang="en-US" altLang="zh-HK" sz="2400"/>
              <a:t> in the radar graph and explain with </a:t>
            </a:r>
            <a:r>
              <a:rPr lang="en-US" altLang="zh-HK" sz="2400" u="sng"/>
              <a:t>a detailed example</a:t>
            </a:r>
            <a:r>
              <a:rPr lang="en-US" altLang="zh-HK" sz="2400"/>
              <a:t> throughout the project. (5%)</a:t>
            </a:r>
            <a:endParaRPr lang="en-HK" sz="2400"/>
          </a:p>
        </p:txBody>
      </p:sp>
      <p:sp>
        <p:nvSpPr>
          <p:cNvPr id="6" name="文字方塊 5"/>
          <p:cNvSpPr txBox="1"/>
          <p:nvPr/>
        </p:nvSpPr>
        <p:spPr>
          <a:xfrm>
            <a:off x="931506" y="3206080"/>
            <a:ext cx="10668000" cy="1477328"/>
          </a:xfrm>
          <a:prstGeom prst="rect">
            <a:avLst/>
          </a:prstGeom>
          <a:noFill/>
          <a:ln>
            <a:solidFill>
              <a:schemeClr val="tx1"/>
            </a:solidFill>
          </a:ln>
        </p:spPr>
        <p:txBody>
          <a:bodyPr wrap="square" lIns="91440" tIns="45720" rIns="91440" bIns="45720" rtlCol="0" anchor="t">
            <a:spAutoFit/>
          </a:bodyPr>
          <a:lstStyle/>
          <a:p>
            <a:r>
              <a:rPr lang="zh-HK" sz="2400">
                <a:cs typeface="Calibri"/>
              </a:rPr>
              <a:t>My weakness in the radar graph was communication. Throughout the project, I had less communication with my team members, resulting in not knowing which team member was responsible for which task, causing some problems with task division.</a:t>
            </a:r>
            <a:endParaRPr lang="en-US" altLang="zh-HK"/>
          </a:p>
          <a:p>
            <a:endParaRPr lang="zh-HK" altLang="en-US">
              <a:ea typeface="新細明體"/>
              <a:cs typeface="Calibri"/>
            </a:endParaRPr>
          </a:p>
        </p:txBody>
      </p:sp>
    </p:spTree>
    <p:extLst>
      <p:ext uri="{BB962C8B-B14F-4D97-AF65-F5344CB8AC3E}">
        <p14:creationId xmlns:p14="http://schemas.microsoft.com/office/powerpoint/2010/main" val="8460224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856F84-748E-4A9F-8FA6-D9B77046176C}"/>
              </a:ext>
            </a:extLst>
          </p:cNvPr>
          <p:cNvSpPr>
            <a:spLocks noGrp="1"/>
          </p:cNvSpPr>
          <p:nvPr>
            <p:ph type="title"/>
          </p:nvPr>
        </p:nvSpPr>
        <p:spPr/>
        <p:txBody>
          <a:bodyPr/>
          <a:lstStyle/>
          <a:p>
            <a:r>
              <a:rPr lang="en-US" altLang="zh-TW"/>
              <a:t>SDD4006/SDD4006M Project Presentation</a:t>
            </a:r>
            <a:endParaRPr lang="en-HK"/>
          </a:p>
        </p:txBody>
      </p:sp>
      <p:sp>
        <p:nvSpPr>
          <p:cNvPr id="5" name="Content Placeholder 4">
            <a:extLst>
              <a:ext uri="{FF2B5EF4-FFF2-40B4-BE49-F238E27FC236}">
                <a16:creationId xmlns:a16="http://schemas.microsoft.com/office/drawing/2014/main" id="{A65211D9-B1EE-47DB-AE24-E7F3018079D8}"/>
              </a:ext>
            </a:extLst>
          </p:cNvPr>
          <p:cNvSpPr>
            <a:spLocks noGrp="1"/>
          </p:cNvSpPr>
          <p:nvPr>
            <p:ph sz="half" idx="1"/>
          </p:nvPr>
        </p:nvSpPr>
        <p:spPr/>
        <p:txBody>
          <a:bodyPr>
            <a:normAutofit fontScale="92500" lnSpcReduction="20000"/>
          </a:bodyPr>
          <a:lstStyle/>
          <a:p>
            <a:r>
              <a:rPr lang="en-HK"/>
              <a:t>Programme Code/Class: IT114122/1C</a:t>
            </a:r>
          </a:p>
          <a:p>
            <a:endParaRPr lang="en-HK"/>
          </a:p>
          <a:p>
            <a:r>
              <a:rPr lang="en-HK"/>
              <a:t>Programme Title: Higher Diploma in Cybersecurity</a:t>
            </a:r>
          </a:p>
          <a:p>
            <a:endParaRPr lang="en-HK"/>
          </a:p>
          <a:p>
            <a:r>
              <a:rPr lang="en-HK"/>
              <a:t>Group No.</a:t>
            </a:r>
            <a:r>
              <a:rPr lang="en-GB"/>
              <a:t> 3</a:t>
            </a:r>
            <a:endParaRPr lang="en-HK"/>
          </a:p>
          <a:p>
            <a:endParaRPr lang="en-HK"/>
          </a:p>
          <a:p>
            <a:r>
              <a:rPr lang="en-HK"/>
              <a:t>Project Topic: </a:t>
            </a:r>
            <a:r>
              <a:rPr lang="en-HK" b="0" i="0" u="none" strike="noStrike">
                <a:solidFill>
                  <a:srgbClr val="212529"/>
                </a:solidFill>
                <a:effectLst/>
                <a:latin typeface="system-ui"/>
              </a:rPr>
              <a:t>How young people can learn from cyberattacks and develop good practices in cybersecurity</a:t>
            </a:r>
            <a:endParaRPr lang="en-HK"/>
          </a:p>
        </p:txBody>
      </p:sp>
      <p:sp>
        <p:nvSpPr>
          <p:cNvPr id="6" name="Content Placeholder 5">
            <a:extLst>
              <a:ext uri="{FF2B5EF4-FFF2-40B4-BE49-F238E27FC236}">
                <a16:creationId xmlns:a16="http://schemas.microsoft.com/office/drawing/2014/main" id="{4A53C344-0C75-47C4-AD5F-EF9880B1240C}"/>
              </a:ext>
            </a:extLst>
          </p:cNvPr>
          <p:cNvSpPr>
            <a:spLocks noGrp="1"/>
          </p:cNvSpPr>
          <p:nvPr>
            <p:ph sz="half" idx="2"/>
          </p:nvPr>
        </p:nvSpPr>
        <p:spPr/>
        <p:txBody>
          <a:bodyPr>
            <a:normAutofit fontScale="92500" lnSpcReduction="20000"/>
          </a:bodyPr>
          <a:lstStyle/>
          <a:p>
            <a:r>
              <a:rPr lang="en-HK"/>
              <a:t>Hung </a:t>
            </a:r>
            <a:r>
              <a:rPr lang="en-HK" err="1"/>
              <a:t>Yat</a:t>
            </a:r>
            <a:r>
              <a:rPr lang="en-HK"/>
              <a:t> Shan/ </a:t>
            </a:r>
            <a:r>
              <a:rPr lang="en-HK" altLang="zh-HK" kern="1200">
                <a:solidFill>
                  <a:srgbClr val="000000"/>
                </a:solidFill>
                <a:effectLst/>
                <a:latin typeface="Calibri" panose="020F0502020204030204" pitchFamily="34" charset="0"/>
                <a:ea typeface="+mn-ea"/>
                <a:cs typeface="+mn-cs"/>
              </a:rPr>
              <a:t>220220462</a:t>
            </a:r>
            <a:endParaRPr lang="en-HK"/>
          </a:p>
        </p:txBody>
      </p:sp>
    </p:spTree>
    <p:extLst>
      <p:ext uri="{BB962C8B-B14F-4D97-AF65-F5344CB8AC3E}">
        <p14:creationId xmlns:p14="http://schemas.microsoft.com/office/powerpoint/2010/main" val="35076170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777B-C224-4564-859E-19F42C3DA7CF}"/>
              </a:ext>
            </a:extLst>
          </p:cNvPr>
          <p:cNvSpPr>
            <a:spLocks noGrp="1"/>
          </p:cNvSpPr>
          <p:nvPr>
            <p:ph type="title"/>
          </p:nvPr>
        </p:nvSpPr>
        <p:spPr>
          <a:xfrm>
            <a:off x="838200" y="334645"/>
            <a:ext cx="10515600" cy="1325563"/>
          </a:xfrm>
        </p:spPr>
        <p:txBody>
          <a:bodyPr/>
          <a:lstStyle/>
          <a:p>
            <a:r>
              <a:rPr lang="en-HK">
                <a:solidFill>
                  <a:srgbClr val="FF0000"/>
                </a:solidFill>
              </a:rPr>
              <a:t>After completing the Project…</a:t>
            </a:r>
          </a:p>
        </p:txBody>
      </p:sp>
      <p:sp>
        <p:nvSpPr>
          <p:cNvPr id="3" name="Content Placeholder 2">
            <a:extLst>
              <a:ext uri="{FF2B5EF4-FFF2-40B4-BE49-F238E27FC236}">
                <a16:creationId xmlns:a16="http://schemas.microsoft.com/office/drawing/2014/main" id="{071FC0D5-DD35-4909-8C11-062C08B0552F}"/>
              </a:ext>
            </a:extLst>
          </p:cNvPr>
          <p:cNvSpPr>
            <a:spLocks noGrp="1"/>
          </p:cNvSpPr>
          <p:nvPr>
            <p:ph idx="1"/>
          </p:nvPr>
        </p:nvSpPr>
        <p:spPr>
          <a:xfrm>
            <a:off x="838200" y="1551305"/>
            <a:ext cx="10515600" cy="1064896"/>
          </a:xfrm>
        </p:spPr>
        <p:txBody>
          <a:bodyPr>
            <a:noAutofit/>
          </a:bodyPr>
          <a:lstStyle/>
          <a:p>
            <a:pPr marL="0" indent="0">
              <a:buNone/>
            </a:pPr>
            <a:r>
              <a:rPr lang="en-HK" b="1"/>
              <a:t>6.</a:t>
            </a:r>
            <a:r>
              <a:rPr lang="zh-TW" altLang="zh-HK" b="1"/>
              <a:t> </a:t>
            </a:r>
            <a:r>
              <a:rPr lang="en-US" altLang="zh-HK" b="1"/>
              <a:t>Self-reflection on social awareness (5%)</a:t>
            </a:r>
          </a:p>
          <a:p>
            <a:pPr marL="0" indent="0">
              <a:lnSpc>
                <a:spcPct val="120000"/>
              </a:lnSpc>
              <a:buNone/>
            </a:pPr>
            <a:r>
              <a:rPr lang="en-US" altLang="zh-HK" sz="2400"/>
              <a:t>6.1  What is your </a:t>
            </a:r>
            <a:r>
              <a:rPr lang="en-US" altLang="zh-HK" sz="2400" u="sng"/>
              <a:t>new insight</a:t>
            </a:r>
            <a:r>
              <a:rPr lang="en-US" altLang="zh-HK" sz="2400"/>
              <a:t> on the </a:t>
            </a:r>
            <a:r>
              <a:rPr lang="en-US" altLang="zh-HK" sz="2400" u="sng"/>
              <a:t>community problem / SDG</a:t>
            </a:r>
            <a:r>
              <a:rPr lang="en-US" altLang="zh-HK" sz="2400"/>
              <a:t> after studying the selected topic and after completion of the project? </a:t>
            </a:r>
          </a:p>
          <a:p>
            <a:pPr marL="0" indent="0">
              <a:buNone/>
            </a:pPr>
            <a:endParaRPr lang="en-HK" sz="1600"/>
          </a:p>
        </p:txBody>
      </p:sp>
      <p:sp>
        <p:nvSpPr>
          <p:cNvPr id="4" name="文字方塊 3"/>
          <p:cNvSpPr txBox="1"/>
          <p:nvPr/>
        </p:nvSpPr>
        <p:spPr>
          <a:xfrm>
            <a:off x="838200" y="4931093"/>
            <a:ext cx="10426700" cy="369332"/>
          </a:xfrm>
          <a:prstGeom prst="rect">
            <a:avLst/>
          </a:prstGeom>
          <a:noFill/>
          <a:ln>
            <a:solidFill>
              <a:schemeClr val="tx1"/>
            </a:solidFill>
          </a:ln>
        </p:spPr>
        <p:txBody>
          <a:bodyPr wrap="square" lIns="91440" tIns="45720" rIns="91440" bIns="45720" rtlCol="0" anchor="t">
            <a:spAutoFit/>
          </a:bodyPr>
          <a:lstStyle/>
          <a:p>
            <a:r>
              <a:rPr lang="zh-HK">
                <a:ea typeface="+mn-lt"/>
                <a:cs typeface="+mn-lt"/>
              </a:rPr>
              <a:t>People generally can't quite answer our questions correctly</a:t>
            </a:r>
            <a:endParaRPr lang="en-US" altLang="zh-HK"/>
          </a:p>
        </p:txBody>
      </p:sp>
      <p:sp>
        <p:nvSpPr>
          <p:cNvPr id="5" name="文字方塊 4"/>
          <p:cNvSpPr txBox="1"/>
          <p:nvPr/>
        </p:nvSpPr>
        <p:spPr>
          <a:xfrm>
            <a:off x="838200" y="4100096"/>
            <a:ext cx="9550400" cy="830997"/>
          </a:xfrm>
          <a:prstGeom prst="rect">
            <a:avLst/>
          </a:prstGeom>
          <a:noFill/>
        </p:spPr>
        <p:txBody>
          <a:bodyPr wrap="square" rtlCol="0">
            <a:spAutoFit/>
          </a:bodyPr>
          <a:lstStyle/>
          <a:p>
            <a:r>
              <a:rPr lang="en-US" altLang="zh-HK" sz="2400"/>
              <a:t>6.2  From </a:t>
            </a:r>
            <a:r>
              <a:rPr lang="en-US" altLang="zh-HK" sz="2400" u="sng"/>
              <a:t>which piece of information / outcome </a:t>
            </a:r>
            <a:r>
              <a:rPr lang="en-US" altLang="zh-HK" sz="2400"/>
              <a:t>of the project that you have the above new insight?</a:t>
            </a:r>
            <a:r>
              <a:rPr lang="en-HK" altLang="zh-HK" sz="2400" b="1"/>
              <a:t> </a:t>
            </a:r>
            <a:endParaRPr lang="en-HK" altLang="zh-HK" sz="2400"/>
          </a:p>
        </p:txBody>
      </p:sp>
      <p:sp>
        <p:nvSpPr>
          <p:cNvPr id="8" name="文字方塊 7"/>
          <p:cNvSpPr txBox="1"/>
          <p:nvPr/>
        </p:nvSpPr>
        <p:spPr>
          <a:xfrm>
            <a:off x="793898" y="2933550"/>
            <a:ext cx="10515600" cy="369332"/>
          </a:xfrm>
          <a:prstGeom prst="rect">
            <a:avLst/>
          </a:prstGeom>
          <a:noFill/>
          <a:ln>
            <a:solidFill>
              <a:schemeClr val="tx1"/>
            </a:solidFill>
          </a:ln>
        </p:spPr>
        <p:txBody>
          <a:bodyPr wrap="square" lIns="91440" tIns="45720" rIns="91440" bIns="45720" rtlCol="0" anchor="t">
            <a:spAutoFit/>
          </a:bodyPr>
          <a:lstStyle/>
          <a:p>
            <a:r>
              <a:rPr lang="zh-HK">
                <a:ea typeface="+mn-lt"/>
                <a:cs typeface="+mn-lt"/>
              </a:rPr>
              <a:t>I think people's awareness of cyber security is still insufficient and their awareness can be strengthened</a:t>
            </a:r>
            <a:endParaRPr lang="en-US" altLang="zh-HK"/>
          </a:p>
        </p:txBody>
      </p:sp>
    </p:spTree>
    <p:extLst>
      <p:ext uri="{BB962C8B-B14F-4D97-AF65-F5344CB8AC3E}">
        <p14:creationId xmlns:p14="http://schemas.microsoft.com/office/powerpoint/2010/main" val="33296309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圖表 5"/>
          <p:cNvGraphicFramePr/>
          <p:nvPr>
            <p:extLst>
              <p:ext uri="{D42A27DB-BD31-4B8C-83A1-F6EECF244321}">
                <p14:modId xmlns:p14="http://schemas.microsoft.com/office/powerpoint/2010/main" val="3229812944"/>
              </p:ext>
            </p:extLst>
          </p:nvPr>
        </p:nvGraphicFramePr>
        <p:xfrm>
          <a:off x="221673" y="291315"/>
          <a:ext cx="11115604" cy="6566685"/>
        </p:xfrm>
        <a:graphic>
          <a:graphicData uri="http://schemas.openxmlformats.org/drawingml/2006/chart">
            <c:chart xmlns:c="http://schemas.openxmlformats.org/drawingml/2006/chart" xmlns:r="http://schemas.openxmlformats.org/officeDocument/2006/relationships" r:id="rId3"/>
          </a:graphicData>
        </a:graphic>
      </p:graphicFrame>
      <p:sp>
        <p:nvSpPr>
          <p:cNvPr id="3" name="文字方塊 2"/>
          <p:cNvSpPr txBox="1"/>
          <p:nvPr/>
        </p:nvSpPr>
        <p:spPr>
          <a:xfrm>
            <a:off x="452387" y="757381"/>
            <a:ext cx="11517940" cy="707886"/>
          </a:xfrm>
          <a:prstGeom prst="rect">
            <a:avLst/>
          </a:prstGeom>
          <a:noFill/>
        </p:spPr>
        <p:txBody>
          <a:bodyPr wrap="square" rtlCol="0">
            <a:spAutoFit/>
          </a:bodyPr>
          <a:lstStyle/>
          <a:p>
            <a:r>
              <a:rPr lang="en-US" altLang="zh-HK" sz="2000" kern="100">
                <a:latin typeface="Calibri" panose="020F0502020204030204" pitchFamily="34" charset="0"/>
                <a:cs typeface="Times New Roman" panose="02020603050405020304" pitchFamily="18" charset="0"/>
              </a:rPr>
              <a:t>7.1 How was </a:t>
            </a:r>
            <a:r>
              <a:rPr lang="en-US" altLang="zh-HK" sz="2000" u="sng" kern="100">
                <a:latin typeface="Calibri" panose="020F0502020204030204" pitchFamily="34" charset="0"/>
                <a:cs typeface="Times New Roman" panose="02020603050405020304" pitchFamily="18" charset="0"/>
              </a:rPr>
              <a:t>your own performance </a:t>
            </a:r>
            <a:r>
              <a:rPr lang="en-US" altLang="zh-HK" sz="2000" kern="100">
                <a:latin typeface="Calibri" panose="020F0502020204030204" pitchFamily="34" charset="0"/>
                <a:cs typeface="Times New Roman" panose="02020603050405020304" pitchFamily="18" charset="0"/>
              </a:rPr>
              <a:t>in terms of </a:t>
            </a:r>
            <a:r>
              <a:rPr lang="en-US" altLang="zh-HK" sz="2000" u="sng" kern="100">
                <a:latin typeface="Calibri" panose="020F0502020204030204" pitchFamily="34" charset="0"/>
                <a:cs typeface="Times New Roman" panose="02020603050405020304" pitchFamily="18" charset="0"/>
              </a:rPr>
              <a:t>collaboration skill(s)</a:t>
            </a:r>
            <a:r>
              <a:rPr lang="en-US" altLang="zh-HK" sz="2000" kern="100">
                <a:latin typeface="Calibri" panose="020F0502020204030204" pitchFamily="34" charset="0"/>
                <a:cs typeface="Times New Roman" panose="02020603050405020304" pitchFamily="18" charset="0"/>
              </a:rPr>
              <a:t>? (Please use the </a:t>
            </a:r>
            <a:r>
              <a:rPr lang="en-US" altLang="zh-HK" sz="2000" kern="100">
                <a:solidFill>
                  <a:srgbClr val="FF0000"/>
                </a:solidFill>
                <a:latin typeface="Calibri" panose="020F0502020204030204" pitchFamily="34" charset="0"/>
                <a:cs typeface="Times New Roman" panose="02020603050405020304" pitchFamily="18" charset="0"/>
              </a:rPr>
              <a:t>radar graph </a:t>
            </a:r>
            <a:r>
              <a:rPr lang="en-US" altLang="zh-HK" sz="2000" kern="100">
                <a:latin typeface="Calibri" panose="020F0502020204030204" pitchFamily="34" charset="0"/>
                <a:cs typeface="Times New Roman" panose="02020603050405020304" pitchFamily="18" charset="0"/>
              </a:rPr>
              <a:t>below</a:t>
            </a:r>
            <a:r>
              <a:rPr lang="en-US" altLang="zh-HK" sz="2000" kern="100">
                <a:solidFill>
                  <a:srgbClr val="FF0000"/>
                </a:solidFill>
                <a:latin typeface="Calibri" panose="020F0502020204030204" pitchFamily="34" charset="0"/>
                <a:cs typeface="Times New Roman" panose="02020603050405020304" pitchFamily="18" charset="0"/>
              </a:rPr>
              <a:t> </a:t>
            </a:r>
            <a:r>
              <a:rPr lang="en-US" altLang="zh-HK" sz="2000" kern="100">
                <a:latin typeface="Calibri" panose="020F0502020204030204" pitchFamily="34" charset="0"/>
                <a:cs typeface="Times New Roman" panose="02020603050405020304" pitchFamily="18" charset="0"/>
              </a:rPr>
              <a:t>to show your own performance and </a:t>
            </a:r>
            <a:r>
              <a:rPr lang="en-US" altLang="zh-HK" sz="2000" u="sng" kern="100">
                <a:latin typeface="Calibri" panose="020F0502020204030204" pitchFamily="34" charset="0"/>
                <a:cs typeface="Times New Roman" panose="02020603050405020304" pitchFamily="18" charset="0"/>
              </a:rPr>
              <a:t>answer questions in next two slides</a:t>
            </a:r>
            <a:r>
              <a:rPr lang="en-US" altLang="zh-HK" sz="2000" kern="100">
                <a:latin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7713933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777B-C224-4564-859E-19F42C3DA7CF}"/>
              </a:ext>
            </a:extLst>
          </p:cNvPr>
          <p:cNvSpPr>
            <a:spLocks noGrp="1"/>
          </p:cNvSpPr>
          <p:nvPr>
            <p:ph type="title"/>
          </p:nvPr>
        </p:nvSpPr>
        <p:spPr>
          <a:xfrm>
            <a:off x="838200" y="334645"/>
            <a:ext cx="10515600" cy="1325563"/>
          </a:xfrm>
        </p:spPr>
        <p:txBody>
          <a:bodyPr/>
          <a:lstStyle/>
          <a:p>
            <a:r>
              <a:rPr lang="en-HK">
                <a:solidFill>
                  <a:srgbClr val="FF0000"/>
                </a:solidFill>
              </a:rPr>
              <a:t>After completing the Project…</a:t>
            </a:r>
          </a:p>
        </p:txBody>
      </p:sp>
      <p:sp>
        <p:nvSpPr>
          <p:cNvPr id="3" name="Content Placeholder 2">
            <a:extLst>
              <a:ext uri="{FF2B5EF4-FFF2-40B4-BE49-F238E27FC236}">
                <a16:creationId xmlns:a16="http://schemas.microsoft.com/office/drawing/2014/main" id="{071FC0D5-DD35-4909-8C11-062C08B0552F}"/>
              </a:ext>
            </a:extLst>
          </p:cNvPr>
          <p:cNvSpPr>
            <a:spLocks noGrp="1"/>
          </p:cNvSpPr>
          <p:nvPr>
            <p:ph idx="1"/>
          </p:nvPr>
        </p:nvSpPr>
        <p:spPr>
          <a:xfrm>
            <a:off x="838200" y="1348104"/>
            <a:ext cx="10668000" cy="1404331"/>
          </a:xfrm>
        </p:spPr>
        <p:txBody>
          <a:bodyPr>
            <a:noAutofit/>
          </a:bodyPr>
          <a:lstStyle/>
          <a:p>
            <a:pPr marL="0" indent="0">
              <a:buNone/>
            </a:pPr>
            <a:r>
              <a:rPr lang="en-HK" altLang="zh-HK" b="1"/>
              <a:t>7. Individual Performance</a:t>
            </a:r>
          </a:p>
          <a:p>
            <a:pPr marL="0" indent="0">
              <a:lnSpc>
                <a:spcPct val="120000"/>
              </a:lnSpc>
              <a:buNone/>
            </a:pPr>
            <a:r>
              <a:rPr lang="en-US" altLang="zh-HK" sz="2400"/>
              <a:t>7.2 Identify your own </a:t>
            </a:r>
            <a:r>
              <a:rPr lang="en-US" altLang="zh-HK" sz="2400" u="sng"/>
              <a:t>strength</a:t>
            </a:r>
            <a:r>
              <a:rPr lang="en-US" altLang="zh-HK" sz="2400"/>
              <a:t> in the radar graph and explain with </a:t>
            </a:r>
            <a:r>
              <a:rPr lang="en-US" altLang="zh-HK" sz="2400" u="sng"/>
              <a:t>a detailed example</a:t>
            </a:r>
            <a:r>
              <a:rPr lang="en-US" altLang="zh-HK" sz="2400"/>
              <a:t> throughout the project. (5%)</a:t>
            </a:r>
            <a:endParaRPr lang="en-HK" sz="2400"/>
          </a:p>
        </p:txBody>
      </p:sp>
      <p:sp>
        <p:nvSpPr>
          <p:cNvPr id="8" name="文字方塊 7"/>
          <p:cNvSpPr txBox="1"/>
          <p:nvPr/>
        </p:nvSpPr>
        <p:spPr>
          <a:xfrm>
            <a:off x="838200" y="3035301"/>
            <a:ext cx="10668000" cy="646331"/>
          </a:xfrm>
          <a:prstGeom prst="rect">
            <a:avLst/>
          </a:prstGeom>
          <a:noFill/>
          <a:ln>
            <a:solidFill>
              <a:schemeClr val="tx1"/>
            </a:solidFill>
          </a:ln>
        </p:spPr>
        <p:txBody>
          <a:bodyPr wrap="square" lIns="91440" tIns="45720" rIns="91440" bIns="45720" rtlCol="0" anchor="t">
            <a:spAutoFit/>
          </a:bodyPr>
          <a:lstStyle/>
          <a:p>
            <a:r>
              <a:rPr lang="zh-HK">
                <a:ea typeface="+mn-lt"/>
                <a:cs typeface="+mn-lt"/>
              </a:rPr>
              <a:t>I think communication is my strong point. Many times I try to understand what the team thinks and express it for them.</a:t>
            </a:r>
            <a:endParaRPr lang="en-US" altLang="zh-HK"/>
          </a:p>
        </p:txBody>
      </p:sp>
    </p:spTree>
    <p:extLst>
      <p:ext uri="{BB962C8B-B14F-4D97-AF65-F5344CB8AC3E}">
        <p14:creationId xmlns:p14="http://schemas.microsoft.com/office/powerpoint/2010/main" val="10849945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777B-C224-4564-859E-19F42C3DA7CF}"/>
              </a:ext>
            </a:extLst>
          </p:cNvPr>
          <p:cNvSpPr>
            <a:spLocks noGrp="1"/>
          </p:cNvSpPr>
          <p:nvPr>
            <p:ph type="title"/>
          </p:nvPr>
        </p:nvSpPr>
        <p:spPr>
          <a:xfrm>
            <a:off x="838200" y="334645"/>
            <a:ext cx="10515600" cy="1325563"/>
          </a:xfrm>
        </p:spPr>
        <p:txBody>
          <a:bodyPr/>
          <a:lstStyle/>
          <a:p>
            <a:r>
              <a:rPr lang="en-HK">
                <a:solidFill>
                  <a:srgbClr val="FF0000"/>
                </a:solidFill>
              </a:rPr>
              <a:t>After completing the Project…</a:t>
            </a:r>
          </a:p>
        </p:txBody>
      </p:sp>
      <p:sp>
        <p:nvSpPr>
          <p:cNvPr id="3" name="Content Placeholder 2">
            <a:extLst>
              <a:ext uri="{FF2B5EF4-FFF2-40B4-BE49-F238E27FC236}">
                <a16:creationId xmlns:a16="http://schemas.microsoft.com/office/drawing/2014/main" id="{071FC0D5-DD35-4909-8C11-062C08B0552F}"/>
              </a:ext>
            </a:extLst>
          </p:cNvPr>
          <p:cNvSpPr>
            <a:spLocks noGrp="1"/>
          </p:cNvSpPr>
          <p:nvPr>
            <p:ph idx="1"/>
          </p:nvPr>
        </p:nvSpPr>
        <p:spPr>
          <a:xfrm>
            <a:off x="838200" y="1551305"/>
            <a:ext cx="11104984" cy="1064896"/>
          </a:xfrm>
        </p:spPr>
        <p:txBody>
          <a:bodyPr>
            <a:noAutofit/>
          </a:bodyPr>
          <a:lstStyle/>
          <a:p>
            <a:pPr marL="0" indent="0">
              <a:buNone/>
            </a:pPr>
            <a:r>
              <a:rPr lang="en-HK" altLang="zh-HK" b="1"/>
              <a:t>7. Individual Performance</a:t>
            </a:r>
          </a:p>
          <a:p>
            <a:pPr marL="0" indent="0">
              <a:lnSpc>
                <a:spcPct val="120000"/>
              </a:lnSpc>
              <a:buNone/>
            </a:pPr>
            <a:r>
              <a:rPr lang="en-US" altLang="zh-HK" sz="2400"/>
              <a:t>7.3 Identify your own </a:t>
            </a:r>
            <a:r>
              <a:rPr lang="en-US" altLang="zh-HK" sz="2400" u="sng"/>
              <a:t>weakness</a:t>
            </a:r>
            <a:r>
              <a:rPr lang="en-US" altLang="zh-HK" sz="2400"/>
              <a:t> in the radar graph and explain with </a:t>
            </a:r>
            <a:r>
              <a:rPr lang="en-US" altLang="zh-HK" sz="2400" u="sng"/>
              <a:t>a detailed example</a:t>
            </a:r>
            <a:r>
              <a:rPr lang="en-US" altLang="zh-HK" sz="2400"/>
              <a:t> throughout the project. (5%)</a:t>
            </a:r>
            <a:endParaRPr lang="en-HK" sz="2400"/>
          </a:p>
        </p:txBody>
      </p:sp>
      <p:sp>
        <p:nvSpPr>
          <p:cNvPr id="6" name="文字方塊 5"/>
          <p:cNvSpPr txBox="1"/>
          <p:nvPr/>
        </p:nvSpPr>
        <p:spPr>
          <a:xfrm>
            <a:off x="931506" y="3206080"/>
            <a:ext cx="10668000" cy="369332"/>
          </a:xfrm>
          <a:prstGeom prst="rect">
            <a:avLst/>
          </a:prstGeom>
          <a:noFill/>
          <a:ln>
            <a:solidFill>
              <a:schemeClr val="tx1"/>
            </a:solidFill>
          </a:ln>
        </p:spPr>
        <p:txBody>
          <a:bodyPr wrap="square" lIns="91440" tIns="45720" rIns="91440" bIns="45720" rtlCol="0" anchor="t">
            <a:spAutoFit/>
          </a:bodyPr>
          <a:lstStyle/>
          <a:p>
            <a:r>
              <a:rPr lang="zh-HK">
                <a:ea typeface="+mn-lt"/>
                <a:cs typeface="+mn-lt"/>
              </a:rPr>
              <a:t>I think my weakness is the commitment to the project</a:t>
            </a:r>
            <a:r>
              <a:rPr lang="zh-HK" altLang="en-US">
                <a:ea typeface="+mn-lt"/>
                <a:cs typeface="+mn-lt"/>
              </a:rPr>
              <a:t> ,</a:t>
            </a:r>
            <a:r>
              <a:rPr lang="en-US" altLang="en-US">
                <a:ea typeface="+mn-lt"/>
                <a:cs typeface="+mn-lt"/>
              </a:rPr>
              <a:t>m</a:t>
            </a:r>
            <a:r>
              <a:rPr lang="zh-HK">
                <a:ea typeface="+mn-lt"/>
                <a:cs typeface="+mn-lt"/>
              </a:rPr>
              <a:t>any times I need the leader to assign work to me</a:t>
            </a:r>
            <a:r>
              <a:rPr lang="en-US" altLang="zh-HK">
                <a:ea typeface="+mn-lt"/>
                <a:cs typeface="+mn-lt"/>
              </a:rPr>
              <a:t>.</a:t>
            </a:r>
            <a:endParaRPr lang="en-US" altLang="zh-HK"/>
          </a:p>
        </p:txBody>
      </p:sp>
    </p:spTree>
    <p:extLst>
      <p:ext uri="{BB962C8B-B14F-4D97-AF65-F5344CB8AC3E}">
        <p14:creationId xmlns:p14="http://schemas.microsoft.com/office/powerpoint/2010/main" val="34001440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856F84-748E-4A9F-8FA6-D9B77046176C}"/>
              </a:ext>
            </a:extLst>
          </p:cNvPr>
          <p:cNvSpPr>
            <a:spLocks noGrp="1"/>
          </p:cNvSpPr>
          <p:nvPr>
            <p:ph type="title"/>
          </p:nvPr>
        </p:nvSpPr>
        <p:spPr/>
        <p:txBody>
          <a:bodyPr/>
          <a:lstStyle/>
          <a:p>
            <a:r>
              <a:rPr lang="en-US" altLang="zh-TW"/>
              <a:t>SDD4006/SDD4006M Project Presentation</a:t>
            </a:r>
            <a:endParaRPr lang="en-HK"/>
          </a:p>
        </p:txBody>
      </p:sp>
      <p:sp>
        <p:nvSpPr>
          <p:cNvPr id="5" name="Content Placeholder 4">
            <a:extLst>
              <a:ext uri="{FF2B5EF4-FFF2-40B4-BE49-F238E27FC236}">
                <a16:creationId xmlns:a16="http://schemas.microsoft.com/office/drawing/2014/main" id="{A65211D9-B1EE-47DB-AE24-E7F3018079D8}"/>
              </a:ext>
            </a:extLst>
          </p:cNvPr>
          <p:cNvSpPr>
            <a:spLocks noGrp="1"/>
          </p:cNvSpPr>
          <p:nvPr>
            <p:ph sz="half" idx="1"/>
          </p:nvPr>
        </p:nvSpPr>
        <p:spPr/>
        <p:txBody>
          <a:bodyPr>
            <a:normAutofit fontScale="92500" lnSpcReduction="20000"/>
          </a:bodyPr>
          <a:lstStyle/>
          <a:p>
            <a:r>
              <a:rPr lang="en-HK"/>
              <a:t>Programme Code/Class: IT114122/1C</a:t>
            </a:r>
          </a:p>
          <a:p>
            <a:endParaRPr lang="en-HK"/>
          </a:p>
          <a:p>
            <a:r>
              <a:rPr lang="en-HK"/>
              <a:t>Programme Title: Higher Diploma in Cybersecurity</a:t>
            </a:r>
          </a:p>
          <a:p>
            <a:endParaRPr lang="en-HK"/>
          </a:p>
          <a:p>
            <a:r>
              <a:rPr lang="en-HK"/>
              <a:t>Group No.</a:t>
            </a:r>
            <a:r>
              <a:rPr lang="en-GB"/>
              <a:t> 3</a:t>
            </a:r>
            <a:endParaRPr lang="en-HK"/>
          </a:p>
          <a:p>
            <a:endParaRPr lang="en-HK"/>
          </a:p>
          <a:p>
            <a:r>
              <a:rPr lang="en-HK"/>
              <a:t>Project Topic: </a:t>
            </a:r>
            <a:r>
              <a:rPr lang="en-HK" b="0" i="0" u="none" strike="noStrike">
                <a:solidFill>
                  <a:srgbClr val="212529"/>
                </a:solidFill>
                <a:effectLst/>
                <a:latin typeface="system-ui"/>
              </a:rPr>
              <a:t>How young people can learn from cyberattacks and develop good practices in cybersecurity</a:t>
            </a:r>
            <a:endParaRPr lang="en-HK"/>
          </a:p>
        </p:txBody>
      </p:sp>
      <p:sp>
        <p:nvSpPr>
          <p:cNvPr id="6" name="Content Placeholder 5">
            <a:extLst>
              <a:ext uri="{FF2B5EF4-FFF2-40B4-BE49-F238E27FC236}">
                <a16:creationId xmlns:a16="http://schemas.microsoft.com/office/drawing/2014/main" id="{4A53C344-0C75-47C4-AD5F-EF9880B1240C}"/>
              </a:ext>
            </a:extLst>
          </p:cNvPr>
          <p:cNvSpPr>
            <a:spLocks noGrp="1"/>
          </p:cNvSpPr>
          <p:nvPr>
            <p:ph sz="half" idx="2"/>
          </p:nvPr>
        </p:nvSpPr>
        <p:spPr/>
        <p:txBody>
          <a:bodyPr>
            <a:normAutofit fontScale="92500" lnSpcReduction="20000"/>
          </a:bodyPr>
          <a:lstStyle/>
          <a:p>
            <a:r>
              <a:rPr lang="en-HK"/>
              <a:t>Mercado </a:t>
            </a:r>
            <a:r>
              <a:rPr lang="en-HK" err="1"/>
              <a:t>J.k</a:t>
            </a:r>
            <a:r>
              <a:rPr lang="en-HK"/>
              <a:t> De Leon/ </a:t>
            </a:r>
            <a:r>
              <a:rPr lang="en-HK" altLang="zh-HK" kern="1200">
                <a:solidFill>
                  <a:srgbClr val="000000"/>
                </a:solidFill>
                <a:effectLst/>
                <a:latin typeface="Calibri" panose="020F0502020204030204" pitchFamily="34" charset="0"/>
                <a:ea typeface="+mn-ea"/>
                <a:cs typeface="+mn-cs"/>
              </a:rPr>
              <a:t>220017982</a:t>
            </a:r>
            <a:endParaRPr lang="en-HK"/>
          </a:p>
          <a:p>
            <a:endParaRPr lang="en-HK"/>
          </a:p>
        </p:txBody>
      </p:sp>
    </p:spTree>
    <p:extLst>
      <p:ext uri="{BB962C8B-B14F-4D97-AF65-F5344CB8AC3E}">
        <p14:creationId xmlns:p14="http://schemas.microsoft.com/office/powerpoint/2010/main" val="3971143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C1DE4236-FB06-C5A8-B8A7-F1F01558740D}"/>
              </a:ext>
            </a:extLst>
          </p:cNvPr>
          <p:cNvSpPr txBox="1"/>
          <p:nvPr/>
        </p:nvSpPr>
        <p:spPr>
          <a:xfrm>
            <a:off x="2961409" y="1593272"/>
            <a:ext cx="45105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a:ea typeface="新細明體"/>
                <a:cs typeface="Calibri"/>
              </a:rPr>
              <a:t>Add H5P</a:t>
            </a:r>
            <a:endParaRPr lang="zh-TW" altLang="en-US">
              <a:ea typeface="新細明體" panose="02020500000000000000" pitchFamily="18" charset="-120"/>
              <a:cs typeface="Calibri"/>
            </a:endParaRPr>
          </a:p>
          <a:p>
            <a:endParaRPr lang="zh-TW" altLang="en-US">
              <a:ea typeface="新細明體"/>
              <a:cs typeface="Calibri"/>
            </a:endParaRPr>
          </a:p>
        </p:txBody>
      </p:sp>
      <p:pic>
        <p:nvPicPr>
          <p:cNvPr id="4" name="Picture 2" descr="A close up of text on a black background&#10;&#10;Description automatically generated">
            <a:extLst>
              <a:ext uri="{FF2B5EF4-FFF2-40B4-BE49-F238E27FC236}">
                <a16:creationId xmlns:a16="http://schemas.microsoft.com/office/drawing/2014/main" id="{D5AB2726-1F11-44F4-A462-56AA3EFBF8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1" y="0"/>
            <a:ext cx="12188389" cy="6858000"/>
          </a:xfrm>
          <a:prstGeom prst="rect">
            <a:avLst/>
          </a:prstGeom>
        </p:spPr>
      </p:pic>
      <p:pic>
        <p:nvPicPr>
          <p:cNvPr id="7" name="圖片 6">
            <a:extLst>
              <a:ext uri="{FF2B5EF4-FFF2-40B4-BE49-F238E27FC236}">
                <a16:creationId xmlns:a16="http://schemas.microsoft.com/office/drawing/2014/main" id="{3F180771-E1F2-4F2E-B413-EB8E1A73DD3F}"/>
              </a:ext>
            </a:extLst>
          </p:cNvPr>
          <p:cNvPicPr>
            <a:picLocks noChangeAspect="1"/>
          </p:cNvPicPr>
          <p:nvPr/>
        </p:nvPicPr>
        <p:blipFill>
          <a:blip r:embed="rId4"/>
          <a:stretch>
            <a:fillRect/>
          </a:stretch>
        </p:blipFill>
        <p:spPr>
          <a:xfrm>
            <a:off x="2660073" y="672817"/>
            <a:ext cx="6662057" cy="5512365"/>
          </a:xfrm>
          <a:prstGeom prst="rect">
            <a:avLst/>
          </a:prstGeom>
        </p:spPr>
      </p:pic>
    </p:spTree>
    <p:extLst>
      <p:ext uri="{BB962C8B-B14F-4D97-AF65-F5344CB8AC3E}">
        <p14:creationId xmlns:p14="http://schemas.microsoft.com/office/powerpoint/2010/main" val="1305955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777B-C224-4564-859E-19F42C3DA7CF}"/>
              </a:ext>
            </a:extLst>
          </p:cNvPr>
          <p:cNvSpPr>
            <a:spLocks noGrp="1"/>
          </p:cNvSpPr>
          <p:nvPr>
            <p:ph type="title"/>
          </p:nvPr>
        </p:nvSpPr>
        <p:spPr>
          <a:xfrm>
            <a:off x="838200" y="334645"/>
            <a:ext cx="10515600" cy="1325563"/>
          </a:xfrm>
        </p:spPr>
        <p:txBody>
          <a:bodyPr/>
          <a:lstStyle/>
          <a:p>
            <a:r>
              <a:rPr lang="en-HK">
                <a:solidFill>
                  <a:srgbClr val="FF0000"/>
                </a:solidFill>
              </a:rPr>
              <a:t>After completing the Project…</a:t>
            </a:r>
          </a:p>
        </p:txBody>
      </p:sp>
      <p:sp>
        <p:nvSpPr>
          <p:cNvPr id="3" name="Content Placeholder 2">
            <a:extLst>
              <a:ext uri="{FF2B5EF4-FFF2-40B4-BE49-F238E27FC236}">
                <a16:creationId xmlns:a16="http://schemas.microsoft.com/office/drawing/2014/main" id="{071FC0D5-DD35-4909-8C11-062C08B0552F}"/>
              </a:ext>
            </a:extLst>
          </p:cNvPr>
          <p:cNvSpPr>
            <a:spLocks noGrp="1"/>
          </p:cNvSpPr>
          <p:nvPr>
            <p:ph idx="1"/>
          </p:nvPr>
        </p:nvSpPr>
        <p:spPr>
          <a:xfrm>
            <a:off x="838200" y="1551305"/>
            <a:ext cx="10515600" cy="1064896"/>
          </a:xfrm>
        </p:spPr>
        <p:txBody>
          <a:bodyPr>
            <a:noAutofit/>
          </a:bodyPr>
          <a:lstStyle/>
          <a:p>
            <a:pPr marL="0" indent="0">
              <a:buNone/>
            </a:pPr>
            <a:r>
              <a:rPr lang="en-HK" b="1"/>
              <a:t>6.</a:t>
            </a:r>
            <a:r>
              <a:rPr lang="zh-TW" altLang="zh-HK" b="1"/>
              <a:t> </a:t>
            </a:r>
            <a:r>
              <a:rPr lang="en-US" altLang="zh-HK" b="1"/>
              <a:t>Self-reflection on social awareness (5%)</a:t>
            </a:r>
          </a:p>
          <a:p>
            <a:pPr marL="0" indent="0">
              <a:lnSpc>
                <a:spcPct val="120000"/>
              </a:lnSpc>
              <a:buNone/>
            </a:pPr>
            <a:r>
              <a:rPr lang="en-US" altLang="zh-HK" sz="2400"/>
              <a:t>6.1  What is your </a:t>
            </a:r>
            <a:r>
              <a:rPr lang="en-US" altLang="zh-HK" sz="2400" u="sng"/>
              <a:t>new insight</a:t>
            </a:r>
            <a:r>
              <a:rPr lang="en-US" altLang="zh-HK" sz="2400"/>
              <a:t> on the </a:t>
            </a:r>
            <a:r>
              <a:rPr lang="en-US" altLang="zh-HK" sz="2400" u="sng"/>
              <a:t>community problem / SDG</a:t>
            </a:r>
            <a:r>
              <a:rPr lang="en-US" altLang="zh-HK" sz="2400"/>
              <a:t> after studying the selected topic and after completion of the project? </a:t>
            </a:r>
          </a:p>
          <a:p>
            <a:pPr marL="0" indent="0">
              <a:buNone/>
            </a:pPr>
            <a:endParaRPr lang="en-HK" sz="1600"/>
          </a:p>
        </p:txBody>
      </p:sp>
      <p:sp>
        <p:nvSpPr>
          <p:cNvPr id="4" name="文字方塊 3"/>
          <p:cNvSpPr txBox="1"/>
          <p:nvPr/>
        </p:nvSpPr>
        <p:spPr>
          <a:xfrm>
            <a:off x="838200" y="4931093"/>
            <a:ext cx="10426700" cy="646331"/>
          </a:xfrm>
          <a:prstGeom prst="rect">
            <a:avLst/>
          </a:prstGeom>
          <a:noFill/>
          <a:ln>
            <a:solidFill>
              <a:schemeClr val="tx1"/>
            </a:solidFill>
          </a:ln>
        </p:spPr>
        <p:txBody>
          <a:bodyPr wrap="square" lIns="91440" tIns="45720" rIns="91440" bIns="45720" rtlCol="0" anchor="t">
            <a:spAutoFit/>
          </a:bodyPr>
          <a:lstStyle/>
          <a:p>
            <a:r>
              <a:rPr lang="zh-HK" altLang="en-US">
                <a:ea typeface="新細明體"/>
                <a:cs typeface="Calibri"/>
              </a:rPr>
              <a:t>After analyising the </a:t>
            </a:r>
            <a:r>
              <a:rPr lang="zh-HK">
                <a:ea typeface="+mn-lt"/>
                <a:cs typeface="+mn-lt"/>
              </a:rPr>
              <a:t>graph</a:t>
            </a:r>
            <a:r>
              <a:rPr lang="en-US" altLang="zh-HK">
                <a:ea typeface="+mn-lt"/>
                <a:cs typeface="+mn-lt"/>
              </a:rPr>
              <a:t>,</a:t>
            </a:r>
            <a:r>
              <a:rPr lang="zh-HK" altLang="en-US">
                <a:ea typeface="+mn-lt"/>
                <a:cs typeface="+mn-lt"/>
              </a:rPr>
              <a:t> i was a shock how this age of information technology and people still don't understand the basics of cyber security.</a:t>
            </a:r>
          </a:p>
        </p:txBody>
      </p:sp>
      <p:sp>
        <p:nvSpPr>
          <p:cNvPr id="5" name="文字方塊 4"/>
          <p:cNvSpPr txBox="1"/>
          <p:nvPr/>
        </p:nvSpPr>
        <p:spPr>
          <a:xfrm>
            <a:off x="838200" y="4100096"/>
            <a:ext cx="9550400" cy="830997"/>
          </a:xfrm>
          <a:prstGeom prst="rect">
            <a:avLst/>
          </a:prstGeom>
          <a:noFill/>
        </p:spPr>
        <p:txBody>
          <a:bodyPr wrap="square" rtlCol="0">
            <a:spAutoFit/>
          </a:bodyPr>
          <a:lstStyle/>
          <a:p>
            <a:r>
              <a:rPr lang="en-US" altLang="zh-HK" sz="2400"/>
              <a:t>6.2  From </a:t>
            </a:r>
            <a:r>
              <a:rPr lang="en-US" altLang="zh-HK" sz="2400" u="sng"/>
              <a:t>which piece of information / outcome </a:t>
            </a:r>
            <a:r>
              <a:rPr lang="en-US" altLang="zh-HK" sz="2400"/>
              <a:t>of the project that you have the above new insight?</a:t>
            </a:r>
            <a:r>
              <a:rPr lang="en-HK" altLang="zh-HK" sz="2400" b="1"/>
              <a:t> </a:t>
            </a:r>
            <a:endParaRPr lang="en-HK" altLang="zh-HK" sz="2400"/>
          </a:p>
        </p:txBody>
      </p:sp>
      <p:sp>
        <p:nvSpPr>
          <p:cNvPr id="8" name="文字方塊 7"/>
          <p:cNvSpPr txBox="1"/>
          <p:nvPr/>
        </p:nvSpPr>
        <p:spPr>
          <a:xfrm>
            <a:off x="838200" y="2933550"/>
            <a:ext cx="10515600" cy="646331"/>
          </a:xfrm>
          <a:prstGeom prst="rect">
            <a:avLst/>
          </a:prstGeom>
          <a:noFill/>
          <a:ln>
            <a:solidFill>
              <a:schemeClr val="tx1"/>
            </a:solidFill>
          </a:ln>
        </p:spPr>
        <p:txBody>
          <a:bodyPr wrap="square" lIns="91440" tIns="45720" rIns="91440" bIns="45720" rtlCol="0" anchor="t">
            <a:spAutoFit/>
          </a:bodyPr>
          <a:lstStyle/>
          <a:p>
            <a:r>
              <a:rPr lang="zh-HK" altLang="en-US">
                <a:ea typeface="新細明體"/>
                <a:cs typeface="Calibri"/>
              </a:rPr>
              <a:t>Having a new view on phising attacking and how the majourity of people does not have the basic understanding of cyber security.</a:t>
            </a:r>
            <a:endParaRPr lang="zh-HK" altLang="en-US"/>
          </a:p>
        </p:txBody>
      </p:sp>
    </p:spTree>
    <p:extLst>
      <p:ext uri="{BB962C8B-B14F-4D97-AF65-F5344CB8AC3E}">
        <p14:creationId xmlns:p14="http://schemas.microsoft.com/office/powerpoint/2010/main" val="33866468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圖表 5"/>
          <p:cNvGraphicFramePr/>
          <p:nvPr>
            <p:extLst>
              <p:ext uri="{D42A27DB-BD31-4B8C-83A1-F6EECF244321}">
                <p14:modId xmlns:p14="http://schemas.microsoft.com/office/powerpoint/2010/main" val="1693857414"/>
              </p:ext>
            </p:extLst>
          </p:nvPr>
        </p:nvGraphicFramePr>
        <p:xfrm>
          <a:off x="190571" y="291315"/>
          <a:ext cx="11115604" cy="6566685"/>
        </p:xfrm>
        <a:graphic>
          <a:graphicData uri="http://schemas.openxmlformats.org/drawingml/2006/chart">
            <c:chart xmlns:c="http://schemas.openxmlformats.org/drawingml/2006/chart" xmlns:r="http://schemas.openxmlformats.org/officeDocument/2006/relationships" r:id="rId3"/>
          </a:graphicData>
        </a:graphic>
      </p:graphicFrame>
      <p:sp>
        <p:nvSpPr>
          <p:cNvPr id="3" name="文字方塊 2"/>
          <p:cNvSpPr txBox="1"/>
          <p:nvPr/>
        </p:nvSpPr>
        <p:spPr>
          <a:xfrm>
            <a:off x="452387" y="757381"/>
            <a:ext cx="11517940" cy="707886"/>
          </a:xfrm>
          <a:prstGeom prst="rect">
            <a:avLst/>
          </a:prstGeom>
          <a:noFill/>
        </p:spPr>
        <p:txBody>
          <a:bodyPr wrap="square" rtlCol="0">
            <a:spAutoFit/>
          </a:bodyPr>
          <a:lstStyle/>
          <a:p>
            <a:r>
              <a:rPr lang="en-US" altLang="zh-HK" sz="2000" kern="100">
                <a:latin typeface="Calibri" panose="020F0502020204030204" pitchFamily="34" charset="0"/>
                <a:cs typeface="Times New Roman" panose="02020603050405020304" pitchFamily="18" charset="0"/>
              </a:rPr>
              <a:t>7.1 How was </a:t>
            </a:r>
            <a:r>
              <a:rPr lang="en-US" altLang="zh-HK" sz="2000" u="sng" kern="100">
                <a:latin typeface="Calibri" panose="020F0502020204030204" pitchFamily="34" charset="0"/>
                <a:cs typeface="Times New Roman" panose="02020603050405020304" pitchFamily="18" charset="0"/>
              </a:rPr>
              <a:t>your own performance </a:t>
            </a:r>
            <a:r>
              <a:rPr lang="en-US" altLang="zh-HK" sz="2000" kern="100">
                <a:latin typeface="Calibri" panose="020F0502020204030204" pitchFamily="34" charset="0"/>
                <a:cs typeface="Times New Roman" panose="02020603050405020304" pitchFamily="18" charset="0"/>
              </a:rPr>
              <a:t>in terms of </a:t>
            </a:r>
            <a:r>
              <a:rPr lang="en-US" altLang="zh-HK" sz="2000" u="sng" kern="100">
                <a:latin typeface="Calibri" panose="020F0502020204030204" pitchFamily="34" charset="0"/>
                <a:cs typeface="Times New Roman" panose="02020603050405020304" pitchFamily="18" charset="0"/>
              </a:rPr>
              <a:t>collaboration skill(s)</a:t>
            </a:r>
            <a:r>
              <a:rPr lang="en-US" altLang="zh-HK" sz="2000" kern="100">
                <a:latin typeface="Calibri" panose="020F0502020204030204" pitchFamily="34" charset="0"/>
                <a:cs typeface="Times New Roman" panose="02020603050405020304" pitchFamily="18" charset="0"/>
              </a:rPr>
              <a:t>? (Please use the </a:t>
            </a:r>
            <a:r>
              <a:rPr lang="en-US" altLang="zh-HK" sz="2000" kern="100">
                <a:solidFill>
                  <a:srgbClr val="FF0000"/>
                </a:solidFill>
                <a:latin typeface="Calibri" panose="020F0502020204030204" pitchFamily="34" charset="0"/>
                <a:cs typeface="Times New Roman" panose="02020603050405020304" pitchFamily="18" charset="0"/>
              </a:rPr>
              <a:t>radar graph </a:t>
            </a:r>
            <a:r>
              <a:rPr lang="en-US" altLang="zh-HK" sz="2000" kern="100">
                <a:latin typeface="Calibri" panose="020F0502020204030204" pitchFamily="34" charset="0"/>
                <a:cs typeface="Times New Roman" panose="02020603050405020304" pitchFamily="18" charset="0"/>
              </a:rPr>
              <a:t>below</a:t>
            </a:r>
            <a:r>
              <a:rPr lang="en-US" altLang="zh-HK" sz="2000" kern="100">
                <a:solidFill>
                  <a:srgbClr val="FF0000"/>
                </a:solidFill>
                <a:latin typeface="Calibri" panose="020F0502020204030204" pitchFamily="34" charset="0"/>
                <a:cs typeface="Times New Roman" panose="02020603050405020304" pitchFamily="18" charset="0"/>
              </a:rPr>
              <a:t> </a:t>
            </a:r>
            <a:r>
              <a:rPr lang="en-US" altLang="zh-HK" sz="2000" kern="100">
                <a:latin typeface="Calibri" panose="020F0502020204030204" pitchFamily="34" charset="0"/>
                <a:cs typeface="Times New Roman" panose="02020603050405020304" pitchFamily="18" charset="0"/>
              </a:rPr>
              <a:t>to show your own performance and </a:t>
            </a:r>
            <a:r>
              <a:rPr lang="en-US" altLang="zh-HK" sz="2000" u="sng" kern="100">
                <a:latin typeface="Calibri" panose="020F0502020204030204" pitchFamily="34" charset="0"/>
                <a:cs typeface="Times New Roman" panose="02020603050405020304" pitchFamily="18" charset="0"/>
              </a:rPr>
              <a:t>answer questions in next two slides</a:t>
            </a:r>
            <a:r>
              <a:rPr lang="en-US" altLang="zh-HK" sz="2000" kern="100">
                <a:latin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0547030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777B-C224-4564-859E-19F42C3DA7CF}"/>
              </a:ext>
            </a:extLst>
          </p:cNvPr>
          <p:cNvSpPr>
            <a:spLocks noGrp="1"/>
          </p:cNvSpPr>
          <p:nvPr>
            <p:ph type="title"/>
          </p:nvPr>
        </p:nvSpPr>
        <p:spPr>
          <a:xfrm>
            <a:off x="838200" y="334645"/>
            <a:ext cx="10515600" cy="1325563"/>
          </a:xfrm>
        </p:spPr>
        <p:txBody>
          <a:bodyPr/>
          <a:lstStyle/>
          <a:p>
            <a:r>
              <a:rPr lang="en-HK">
                <a:solidFill>
                  <a:srgbClr val="FF0000"/>
                </a:solidFill>
              </a:rPr>
              <a:t>After completing the Project…</a:t>
            </a:r>
          </a:p>
        </p:txBody>
      </p:sp>
      <p:sp>
        <p:nvSpPr>
          <p:cNvPr id="3" name="Content Placeholder 2">
            <a:extLst>
              <a:ext uri="{FF2B5EF4-FFF2-40B4-BE49-F238E27FC236}">
                <a16:creationId xmlns:a16="http://schemas.microsoft.com/office/drawing/2014/main" id="{071FC0D5-DD35-4909-8C11-062C08B0552F}"/>
              </a:ext>
            </a:extLst>
          </p:cNvPr>
          <p:cNvSpPr>
            <a:spLocks noGrp="1"/>
          </p:cNvSpPr>
          <p:nvPr>
            <p:ph idx="1"/>
          </p:nvPr>
        </p:nvSpPr>
        <p:spPr>
          <a:xfrm>
            <a:off x="838200" y="1348104"/>
            <a:ext cx="10668000" cy="1404331"/>
          </a:xfrm>
        </p:spPr>
        <p:txBody>
          <a:bodyPr>
            <a:noAutofit/>
          </a:bodyPr>
          <a:lstStyle/>
          <a:p>
            <a:pPr marL="0" indent="0">
              <a:buNone/>
            </a:pPr>
            <a:r>
              <a:rPr lang="en-HK" altLang="zh-HK" b="1"/>
              <a:t>7. Individual Performance</a:t>
            </a:r>
          </a:p>
          <a:p>
            <a:pPr marL="0" indent="0">
              <a:lnSpc>
                <a:spcPct val="120000"/>
              </a:lnSpc>
              <a:buNone/>
            </a:pPr>
            <a:r>
              <a:rPr lang="en-US" altLang="zh-HK" sz="2400"/>
              <a:t>7.2 Identify your own </a:t>
            </a:r>
            <a:r>
              <a:rPr lang="en-US" altLang="zh-HK" sz="2400" u="sng"/>
              <a:t>strength</a:t>
            </a:r>
            <a:r>
              <a:rPr lang="en-US" altLang="zh-HK" sz="2400"/>
              <a:t> in the radar graph and explain with </a:t>
            </a:r>
            <a:r>
              <a:rPr lang="en-US" altLang="zh-HK" sz="2400" u="sng"/>
              <a:t>a detailed example</a:t>
            </a:r>
            <a:r>
              <a:rPr lang="en-US" altLang="zh-HK" sz="2400"/>
              <a:t> throughout the project. (5%)</a:t>
            </a:r>
            <a:endParaRPr lang="en-HK" sz="2400"/>
          </a:p>
        </p:txBody>
      </p:sp>
      <p:sp>
        <p:nvSpPr>
          <p:cNvPr id="8" name="文字方塊 7"/>
          <p:cNvSpPr txBox="1"/>
          <p:nvPr/>
        </p:nvSpPr>
        <p:spPr>
          <a:xfrm>
            <a:off x="838200" y="3035301"/>
            <a:ext cx="10668000" cy="923330"/>
          </a:xfrm>
          <a:prstGeom prst="rect">
            <a:avLst/>
          </a:prstGeom>
          <a:noFill/>
          <a:ln>
            <a:solidFill>
              <a:schemeClr val="tx1"/>
            </a:solidFill>
          </a:ln>
        </p:spPr>
        <p:txBody>
          <a:bodyPr wrap="square" rtlCol="0">
            <a:spAutoFit/>
          </a:bodyPr>
          <a:lstStyle/>
          <a:p>
            <a:r>
              <a:rPr lang="en-US" altLang="zh-HK"/>
              <a:t>My strength in this whole project was the startup of the project to designing the sketch of the website base on UI/UX of the project. Having the basic understanding of making a website on Figma. Being able to sketch a website just based on modern website design and functionality.</a:t>
            </a:r>
            <a:endParaRPr lang="zh-HK" altLang="en-US"/>
          </a:p>
        </p:txBody>
      </p:sp>
    </p:spTree>
    <p:extLst>
      <p:ext uri="{BB962C8B-B14F-4D97-AF65-F5344CB8AC3E}">
        <p14:creationId xmlns:p14="http://schemas.microsoft.com/office/powerpoint/2010/main" val="22560883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777B-C224-4564-859E-19F42C3DA7CF}"/>
              </a:ext>
            </a:extLst>
          </p:cNvPr>
          <p:cNvSpPr>
            <a:spLocks noGrp="1"/>
          </p:cNvSpPr>
          <p:nvPr>
            <p:ph type="title"/>
          </p:nvPr>
        </p:nvSpPr>
        <p:spPr>
          <a:xfrm>
            <a:off x="838200" y="334645"/>
            <a:ext cx="10515600" cy="1325563"/>
          </a:xfrm>
        </p:spPr>
        <p:txBody>
          <a:bodyPr/>
          <a:lstStyle/>
          <a:p>
            <a:r>
              <a:rPr lang="en-HK">
                <a:solidFill>
                  <a:srgbClr val="FF0000"/>
                </a:solidFill>
              </a:rPr>
              <a:t>After completing the Project…</a:t>
            </a:r>
          </a:p>
        </p:txBody>
      </p:sp>
      <p:sp>
        <p:nvSpPr>
          <p:cNvPr id="3" name="Content Placeholder 2">
            <a:extLst>
              <a:ext uri="{FF2B5EF4-FFF2-40B4-BE49-F238E27FC236}">
                <a16:creationId xmlns:a16="http://schemas.microsoft.com/office/drawing/2014/main" id="{071FC0D5-DD35-4909-8C11-062C08B0552F}"/>
              </a:ext>
            </a:extLst>
          </p:cNvPr>
          <p:cNvSpPr>
            <a:spLocks noGrp="1"/>
          </p:cNvSpPr>
          <p:nvPr>
            <p:ph idx="1"/>
          </p:nvPr>
        </p:nvSpPr>
        <p:spPr>
          <a:xfrm>
            <a:off x="838200" y="1551305"/>
            <a:ext cx="11104984" cy="1064896"/>
          </a:xfrm>
        </p:spPr>
        <p:txBody>
          <a:bodyPr>
            <a:noAutofit/>
          </a:bodyPr>
          <a:lstStyle/>
          <a:p>
            <a:pPr marL="0" indent="0">
              <a:buNone/>
            </a:pPr>
            <a:r>
              <a:rPr lang="en-HK" altLang="zh-HK" b="1"/>
              <a:t>7. Individual Performance</a:t>
            </a:r>
          </a:p>
          <a:p>
            <a:pPr marL="0" indent="0">
              <a:lnSpc>
                <a:spcPct val="120000"/>
              </a:lnSpc>
              <a:buNone/>
            </a:pPr>
            <a:r>
              <a:rPr lang="en-US" altLang="zh-HK" sz="2400"/>
              <a:t>7.3 Identify your own </a:t>
            </a:r>
            <a:r>
              <a:rPr lang="en-US" altLang="zh-HK" sz="2400" u="sng"/>
              <a:t>weakness</a:t>
            </a:r>
            <a:r>
              <a:rPr lang="en-US" altLang="zh-HK" sz="2400"/>
              <a:t> in the radar graph and explain with </a:t>
            </a:r>
            <a:r>
              <a:rPr lang="en-US" altLang="zh-HK" sz="2400" u="sng"/>
              <a:t>a detailed example</a:t>
            </a:r>
            <a:r>
              <a:rPr lang="en-US" altLang="zh-HK" sz="2400"/>
              <a:t> throughout the project. (5%)</a:t>
            </a:r>
            <a:endParaRPr lang="en-HK" sz="2400"/>
          </a:p>
        </p:txBody>
      </p:sp>
      <p:sp>
        <p:nvSpPr>
          <p:cNvPr id="6" name="文字方塊 5"/>
          <p:cNvSpPr txBox="1"/>
          <p:nvPr/>
        </p:nvSpPr>
        <p:spPr>
          <a:xfrm>
            <a:off x="931506" y="3206080"/>
            <a:ext cx="10668000" cy="1200329"/>
          </a:xfrm>
          <a:prstGeom prst="rect">
            <a:avLst/>
          </a:prstGeom>
          <a:noFill/>
          <a:ln>
            <a:solidFill>
              <a:schemeClr val="tx1"/>
            </a:solidFill>
          </a:ln>
        </p:spPr>
        <p:txBody>
          <a:bodyPr wrap="square" rtlCol="0">
            <a:spAutoFit/>
          </a:bodyPr>
          <a:lstStyle/>
          <a:p>
            <a:r>
              <a:rPr lang="en-US" altLang="zh-HK"/>
              <a:t>My weakness in this whole project and it could be seen on the radar graph I was basically absent in communication and supporting others. I didn’t really offered help to the other part of the projects, I just sticked with my design work and once I am done I just shut myself off to others. Same thing in communications, didn’t really talk to most of my teammates since I was too busy with personal issues.</a:t>
            </a:r>
            <a:endParaRPr lang="zh-HK" altLang="en-US"/>
          </a:p>
        </p:txBody>
      </p:sp>
    </p:spTree>
    <p:extLst>
      <p:ext uri="{BB962C8B-B14F-4D97-AF65-F5344CB8AC3E}">
        <p14:creationId xmlns:p14="http://schemas.microsoft.com/office/powerpoint/2010/main" val="2578073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Content Placeholder 6" descr="A close up of text on a white background&#10;&#10;Description automatically generated">
            <a:extLst>
              <a:ext uri="{FF2B5EF4-FFF2-40B4-BE49-F238E27FC236}">
                <a16:creationId xmlns:a16="http://schemas.microsoft.com/office/drawing/2014/main" id="{6D0D8075-CB13-4198-BBA2-3DCC95799B5A}"/>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447451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文字方塊 1"/>
          <p:cNvSpPr txBox="1"/>
          <p:nvPr/>
        </p:nvSpPr>
        <p:spPr>
          <a:xfrm>
            <a:off x="546377" y="3564081"/>
            <a:ext cx="1500632" cy="307777"/>
          </a:xfrm>
          <a:prstGeom prst="rect">
            <a:avLst/>
          </a:prstGeom>
          <a:noFill/>
          <a:ln>
            <a:noFill/>
          </a:ln>
        </p:spPr>
        <p:txBody>
          <a:bodyPr wrap="square" rtlCol="0">
            <a:spAutoFit/>
          </a:bodyPr>
          <a:lstStyle/>
          <a:p>
            <a:r>
              <a:rPr lang="en-HK" altLang="zh-HK" sz="1400"/>
              <a:t>SDG. 9</a:t>
            </a:r>
            <a:endParaRPr lang="zh-HK" altLang="en-US" sz="1400"/>
          </a:p>
        </p:txBody>
      </p:sp>
      <p:sp>
        <p:nvSpPr>
          <p:cNvPr id="6" name="文字方塊 1">
            <a:extLst>
              <a:ext uri="{FF2B5EF4-FFF2-40B4-BE49-F238E27FC236}">
                <a16:creationId xmlns:a16="http://schemas.microsoft.com/office/drawing/2014/main" id="{0941B723-C399-48F4-A6B8-256C51230D18}"/>
              </a:ext>
            </a:extLst>
          </p:cNvPr>
          <p:cNvSpPr txBox="1"/>
          <p:nvPr/>
        </p:nvSpPr>
        <p:spPr>
          <a:xfrm>
            <a:off x="546377" y="4520044"/>
            <a:ext cx="2248778" cy="523220"/>
          </a:xfrm>
          <a:prstGeom prst="rect">
            <a:avLst/>
          </a:prstGeom>
          <a:noFill/>
          <a:ln>
            <a:noFill/>
          </a:ln>
        </p:spPr>
        <p:txBody>
          <a:bodyPr wrap="square" rtlCol="0">
            <a:spAutoFit/>
          </a:bodyPr>
          <a:lstStyle/>
          <a:p>
            <a:r>
              <a:rPr lang="en-HK" altLang="zh-HK" sz="1400"/>
              <a:t>INDUSTIRY, INOVATION &amp; INFRASTRUCTURE</a:t>
            </a:r>
            <a:endParaRPr lang="zh-HK" altLang="en-US" sz="1400"/>
          </a:p>
        </p:txBody>
      </p:sp>
      <p:sp>
        <p:nvSpPr>
          <p:cNvPr id="7" name="文字方塊 1">
            <a:extLst>
              <a:ext uri="{FF2B5EF4-FFF2-40B4-BE49-F238E27FC236}">
                <a16:creationId xmlns:a16="http://schemas.microsoft.com/office/drawing/2014/main" id="{9F0B2A8F-FABF-4C8E-B8B3-6DF8003B1CB1}"/>
              </a:ext>
            </a:extLst>
          </p:cNvPr>
          <p:cNvSpPr txBox="1"/>
          <p:nvPr/>
        </p:nvSpPr>
        <p:spPr>
          <a:xfrm>
            <a:off x="3227231" y="1330035"/>
            <a:ext cx="2248778" cy="307777"/>
          </a:xfrm>
          <a:prstGeom prst="rect">
            <a:avLst/>
          </a:prstGeom>
          <a:noFill/>
          <a:ln>
            <a:noFill/>
          </a:ln>
        </p:spPr>
        <p:txBody>
          <a:bodyPr wrap="square" rtlCol="0">
            <a:spAutoFit/>
          </a:bodyPr>
          <a:lstStyle/>
          <a:p>
            <a:r>
              <a:rPr lang="en-HK" altLang="zh-HK" sz="1400"/>
              <a:t>SDG: RISK MANAGEMENT</a:t>
            </a:r>
            <a:endParaRPr lang="zh-HK" altLang="en-US" sz="1400"/>
          </a:p>
        </p:txBody>
      </p:sp>
      <p:sp>
        <p:nvSpPr>
          <p:cNvPr id="9" name="文字方塊 1">
            <a:extLst>
              <a:ext uri="{FF2B5EF4-FFF2-40B4-BE49-F238E27FC236}">
                <a16:creationId xmlns:a16="http://schemas.microsoft.com/office/drawing/2014/main" id="{7C4AB47A-5319-4BF1-A179-E90DE014C5C0}"/>
              </a:ext>
            </a:extLst>
          </p:cNvPr>
          <p:cNvSpPr txBox="1"/>
          <p:nvPr/>
        </p:nvSpPr>
        <p:spPr>
          <a:xfrm>
            <a:off x="3227231" y="1637812"/>
            <a:ext cx="2248778" cy="307777"/>
          </a:xfrm>
          <a:prstGeom prst="rect">
            <a:avLst/>
          </a:prstGeom>
          <a:noFill/>
          <a:ln>
            <a:noFill/>
          </a:ln>
        </p:spPr>
        <p:txBody>
          <a:bodyPr wrap="square" rtlCol="0">
            <a:spAutoFit/>
          </a:bodyPr>
          <a:lstStyle/>
          <a:p>
            <a:r>
              <a:rPr lang="en-HK" altLang="zh-HK" sz="1400"/>
              <a:t>WHY?</a:t>
            </a:r>
            <a:endParaRPr lang="zh-HK" altLang="en-US" sz="1400"/>
          </a:p>
        </p:txBody>
      </p:sp>
      <p:sp>
        <p:nvSpPr>
          <p:cNvPr id="10" name="文字方塊 1">
            <a:extLst>
              <a:ext uri="{FF2B5EF4-FFF2-40B4-BE49-F238E27FC236}">
                <a16:creationId xmlns:a16="http://schemas.microsoft.com/office/drawing/2014/main" id="{FF08875E-119B-4403-A1FD-7EDA17938EB0}"/>
              </a:ext>
            </a:extLst>
          </p:cNvPr>
          <p:cNvSpPr txBox="1"/>
          <p:nvPr/>
        </p:nvSpPr>
        <p:spPr>
          <a:xfrm>
            <a:off x="3227230" y="1945589"/>
            <a:ext cx="2737151" cy="307777"/>
          </a:xfrm>
          <a:prstGeom prst="rect">
            <a:avLst/>
          </a:prstGeom>
          <a:noFill/>
          <a:ln>
            <a:noFill/>
          </a:ln>
        </p:spPr>
        <p:txBody>
          <a:bodyPr wrap="square" rtlCol="0">
            <a:spAutoFit/>
          </a:bodyPr>
          <a:lstStyle/>
          <a:p>
            <a:pPr marL="285750" indent="-285750">
              <a:buFont typeface="Arial" panose="020B0604020202020204" pitchFamily="34" charset="0"/>
              <a:buChar char="•"/>
            </a:pPr>
            <a:r>
              <a:rPr lang="en-HK" altLang="zh-HK" sz="1400"/>
              <a:t>STANDARDS ARE EVOVLING</a:t>
            </a:r>
            <a:endParaRPr lang="zh-HK" altLang="en-US" sz="1400"/>
          </a:p>
        </p:txBody>
      </p:sp>
      <p:sp>
        <p:nvSpPr>
          <p:cNvPr id="11" name="文字方塊 1">
            <a:extLst>
              <a:ext uri="{FF2B5EF4-FFF2-40B4-BE49-F238E27FC236}">
                <a16:creationId xmlns:a16="http://schemas.microsoft.com/office/drawing/2014/main" id="{B5E64A60-E918-4DD7-9139-3EC5D124C4CB}"/>
              </a:ext>
            </a:extLst>
          </p:cNvPr>
          <p:cNvSpPr txBox="1"/>
          <p:nvPr/>
        </p:nvSpPr>
        <p:spPr>
          <a:xfrm>
            <a:off x="3227230" y="2253366"/>
            <a:ext cx="2737151" cy="307777"/>
          </a:xfrm>
          <a:prstGeom prst="rect">
            <a:avLst/>
          </a:prstGeom>
          <a:noFill/>
          <a:ln>
            <a:noFill/>
          </a:ln>
        </p:spPr>
        <p:txBody>
          <a:bodyPr wrap="square" rtlCol="0">
            <a:spAutoFit/>
          </a:bodyPr>
          <a:lstStyle/>
          <a:p>
            <a:pPr marL="285750" indent="-285750">
              <a:buFont typeface="Arial" panose="020B0604020202020204" pitchFamily="34" charset="0"/>
              <a:buChar char="•"/>
            </a:pPr>
            <a:r>
              <a:rPr lang="en-HK" altLang="zh-HK" sz="1400"/>
              <a:t>REGULATIONS ARE MOUNTING</a:t>
            </a:r>
            <a:endParaRPr lang="zh-HK" altLang="en-US" sz="1400"/>
          </a:p>
        </p:txBody>
      </p:sp>
      <p:sp>
        <p:nvSpPr>
          <p:cNvPr id="12" name="文字方塊 1">
            <a:extLst>
              <a:ext uri="{FF2B5EF4-FFF2-40B4-BE49-F238E27FC236}">
                <a16:creationId xmlns:a16="http://schemas.microsoft.com/office/drawing/2014/main" id="{80056903-59A2-4764-8B28-289853718782}"/>
              </a:ext>
            </a:extLst>
          </p:cNvPr>
          <p:cNvSpPr txBox="1"/>
          <p:nvPr/>
        </p:nvSpPr>
        <p:spPr>
          <a:xfrm>
            <a:off x="3227231" y="2715031"/>
            <a:ext cx="2248778" cy="307777"/>
          </a:xfrm>
          <a:prstGeom prst="rect">
            <a:avLst/>
          </a:prstGeom>
          <a:noFill/>
          <a:ln>
            <a:noFill/>
          </a:ln>
        </p:spPr>
        <p:txBody>
          <a:bodyPr wrap="square" rtlCol="0">
            <a:spAutoFit/>
          </a:bodyPr>
          <a:lstStyle/>
          <a:p>
            <a:r>
              <a:rPr lang="en-HK" altLang="zh-HK" sz="1400"/>
              <a:t>Problems</a:t>
            </a:r>
            <a:endParaRPr lang="zh-HK" altLang="en-US" sz="1400"/>
          </a:p>
        </p:txBody>
      </p:sp>
      <p:sp>
        <p:nvSpPr>
          <p:cNvPr id="13" name="文字方塊 1">
            <a:extLst>
              <a:ext uri="{FF2B5EF4-FFF2-40B4-BE49-F238E27FC236}">
                <a16:creationId xmlns:a16="http://schemas.microsoft.com/office/drawing/2014/main" id="{064C9565-F030-46CA-82A9-2E0BDDD84A37}"/>
              </a:ext>
            </a:extLst>
          </p:cNvPr>
          <p:cNvSpPr txBox="1"/>
          <p:nvPr/>
        </p:nvSpPr>
        <p:spPr>
          <a:xfrm>
            <a:off x="3227230" y="3022807"/>
            <a:ext cx="2737151" cy="307777"/>
          </a:xfrm>
          <a:prstGeom prst="rect">
            <a:avLst/>
          </a:prstGeom>
          <a:noFill/>
          <a:ln>
            <a:noFill/>
          </a:ln>
        </p:spPr>
        <p:txBody>
          <a:bodyPr wrap="square" rtlCol="0">
            <a:spAutoFit/>
          </a:bodyPr>
          <a:lstStyle/>
          <a:p>
            <a:pPr marL="285750" indent="-285750">
              <a:buFont typeface="Arial" panose="020B0604020202020204" pitchFamily="34" charset="0"/>
              <a:buChar char="•"/>
            </a:pPr>
            <a:r>
              <a:rPr lang="en-HK" altLang="zh-HK" sz="1400"/>
              <a:t>IDENTITY &amp; ACCESS</a:t>
            </a:r>
            <a:endParaRPr lang="zh-HK" altLang="en-US" sz="1400"/>
          </a:p>
        </p:txBody>
      </p:sp>
      <p:sp>
        <p:nvSpPr>
          <p:cNvPr id="14" name="文字方塊 1">
            <a:extLst>
              <a:ext uri="{FF2B5EF4-FFF2-40B4-BE49-F238E27FC236}">
                <a16:creationId xmlns:a16="http://schemas.microsoft.com/office/drawing/2014/main" id="{2511A7F9-1EC0-4FA9-AAE9-8C57115FCA06}"/>
              </a:ext>
            </a:extLst>
          </p:cNvPr>
          <p:cNvSpPr txBox="1"/>
          <p:nvPr/>
        </p:nvSpPr>
        <p:spPr>
          <a:xfrm>
            <a:off x="3227230" y="3330584"/>
            <a:ext cx="3879626" cy="954107"/>
          </a:xfrm>
          <a:prstGeom prst="rect">
            <a:avLst/>
          </a:prstGeom>
          <a:noFill/>
          <a:ln>
            <a:noFill/>
          </a:ln>
        </p:spPr>
        <p:txBody>
          <a:bodyPr wrap="square" rtlCol="0">
            <a:spAutoFit/>
          </a:bodyPr>
          <a:lstStyle/>
          <a:p>
            <a:pPr marL="285750" indent="-285750">
              <a:buFont typeface="Arial" panose="020B0604020202020204" pitchFamily="34" charset="0"/>
              <a:buChar char="•"/>
            </a:pPr>
            <a:r>
              <a:rPr lang="en-HK" altLang="zh-HK" sz="1400"/>
              <a:t>UNEDUCATED – TEENS / YOUNG KIDS LEKAING Personal or others data.</a:t>
            </a:r>
          </a:p>
          <a:p>
            <a:pPr marL="742950" lvl="1" indent="-285750">
              <a:buFont typeface="Arial" panose="020B0604020202020204" pitchFamily="34" charset="0"/>
              <a:buChar char="•"/>
            </a:pPr>
            <a:r>
              <a:rPr lang="en-HK" altLang="zh-HK" sz="1400"/>
              <a:t>Targeted for scamming</a:t>
            </a:r>
          </a:p>
          <a:p>
            <a:pPr marL="742950" lvl="1" indent="-285750">
              <a:buFont typeface="Arial" panose="020B0604020202020204" pitchFamily="34" charset="0"/>
              <a:buChar char="•"/>
            </a:pPr>
            <a:r>
              <a:rPr lang="en-HK" altLang="zh-HK" sz="1400"/>
              <a:t>Huge amount of time on the internet</a:t>
            </a:r>
            <a:endParaRPr lang="zh-HK" altLang="en-US" sz="1400"/>
          </a:p>
        </p:txBody>
      </p:sp>
      <p:sp>
        <p:nvSpPr>
          <p:cNvPr id="15" name="文字方塊 1">
            <a:extLst>
              <a:ext uri="{FF2B5EF4-FFF2-40B4-BE49-F238E27FC236}">
                <a16:creationId xmlns:a16="http://schemas.microsoft.com/office/drawing/2014/main" id="{DAE9DA8B-8046-45B2-B254-1963CD5BA380}"/>
              </a:ext>
            </a:extLst>
          </p:cNvPr>
          <p:cNvSpPr txBox="1"/>
          <p:nvPr/>
        </p:nvSpPr>
        <p:spPr>
          <a:xfrm>
            <a:off x="7684975" y="1176146"/>
            <a:ext cx="2248778" cy="307777"/>
          </a:xfrm>
          <a:prstGeom prst="rect">
            <a:avLst/>
          </a:prstGeom>
          <a:noFill/>
          <a:ln>
            <a:noFill/>
          </a:ln>
        </p:spPr>
        <p:txBody>
          <a:bodyPr wrap="square" rtlCol="0">
            <a:spAutoFit/>
          </a:bodyPr>
          <a:lstStyle/>
          <a:p>
            <a:r>
              <a:rPr lang="en-HK" altLang="zh-HK" sz="1400"/>
              <a:t>POINTS:</a:t>
            </a:r>
            <a:endParaRPr lang="zh-HK" altLang="en-US" sz="1400"/>
          </a:p>
        </p:txBody>
      </p:sp>
      <p:sp>
        <p:nvSpPr>
          <p:cNvPr id="16" name="文字方塊 1">
            <a:extLst>
              <a:ext uri="{FF2B5EF4-FFF2-40B4-BE49-F238E27FC236}">
                <a16:creationId xmlns:a16="http://schemas.microsoft.com/office/drawing/2014/main" id="{15FCD818-D325-4D63-B4B4-8104D739FC49}"/>
              </a:ext>
            </a:extLst>
          </p:cNvPr>
          <p:cNvSpPr txBox="1"/>
          <p:nvPr/>
        </p:nvSpPr>
        <p:spPr>
          <a:xfrm>
            <a:off x="7684974" y="1483922"/>
            <a:ext cx="2737151" cy="307777"/>
          </a:xfrm>
          <a:prstGeom prst="rect">
            <a:avLst/>
          </a:prstGeom>
          <a:noFill/>
          <a:ln>
            <a:noFill/>
          </a:ln>
        </p:spPr>
        <p:txBody>
          <a:bodyPr wrap="square" rtlCol="0">
            <a:spAutoFit/>
          </a:bodyPr>
          <a:lstStyle/>
          <a:p>
            <a:pPr marL="285750" indent="-285750">
              <a:buFont typeface="Arial" panose="020B0604020202020204" pitchFamily="34" charset="0"/>
              <a:buChar char="•"/>
            </a:pPr>
            <a:r>
              <a:rPr lang="en-HK" altLang="zh-HK" sz="1400"/>
              <a:t>NEW &amp; Evolving standards</a:t>
            </a:r>
            <a:endParaRPr lang="zh-HK" altLang="en-US" sz="1400"/>
          </a:p>
        </p:txBody>
      </p:sp>
      <p:sp>
        <p:nvSpPr>
          <p:cNvPr id="17" name="文字方塊 1">
            <a:extLst>
              <a:ext uri="{FF2B5EF4-FFF2-40B4-BE49-F238E27FC236}">
                <a16:creationId xmlns:a16="http://schemas.microsoft.com/office/drawing/2014/main" id="{1308500E-0B9F-432E-ACE6-12BFA9C942A0}"/>
              </a:ext>
            </a:extLst>
          </p:cNvPr>
          <p:cNvSpPr txBox="1"/>
          <p:nvPr/>
        </p:nvSpPr>
        <p:spPr>
          <a:xfrm>
            <a:off x="7684974" y="1791699"/>
            <a:ext cx="3879626" cy="307777"/>
          </a:xfrm>
          <a:prstGeom prst="rect">
            <a:avLst/>
          </a:prstGeom>
          <a:noFill/>
          <a:ln>
            <a:noFill/>
          </a:ln>
        </p:spPr>
        <p:txBody>
          <a:bodyPr wrap="square" rtlCol="0">
            <a:spAutoFit/>
          </a:bodyPr>
          <a:lstStyle/>
          <a:p>
            <a:pPr marL="285750" indent="-285750">
              <a:buFont typeface="Arial" panose="020B0604020202020204" pitchFamily="34" charset="0"/>
              <a:buChar char="•"/>
            </a:pPr>
            <a:r>
              <a:rPr lang="en-HK" altLang="zh-HK" sz="1400"/>
              <a:t>New / Mounting Standards</a:t>
            </a:r>
          </a:p>
        </p:txBody>
      </p:sp>
      <p:sp>
        <p:nvSpPr>
          <p:cNvPr id="18" name="文字方塊 1">
            <a:extLst>
              <a:ext uri="{FF2B5EF4-FFF2-40B4-BE49-F238E27FC236}">
                <a16:creationId xmlns:a16="http://schemas.microsoft.com/office/drawing/2014/main" id="{F854A801-93F6-437B-8506-BFCD288EA091}"/>
              </a:ext>
            </a:extLst>
          </p:cNvPr>
          <p:cNvSpPr txBox="1"/>
          <p:nvPr/>
        </p:nvSpPr>
        <p:spPr>
          <a:xfrm>
            <a:off x="7684974" y="2099475"/>
            <a:ext cx="3879626" cy="307777"/>
          </a:xfrm>
          <a:prstGeom prst="rect">
            <a:avLst/>
          </a:prstGeom>
          <a:noFill/>
          <a:ln>
            <a:noFill/>
          </a:ln>
        </p:spPr>
        <p:txBody>
          <a:bodyPr wrap="square" rtlCol="0">
            <a:spAutoFit/>
          </a:bodyPr>
          <a:lstStyle/>
          <a:p>
            <a:pPr marL="285750" indent="-285750">
              <a:buFont typeface="Arial" panose="020B0604020202020204" pitchFamily="34" charset="0"/>
              <a:buChar char="•"/>
            </a:pPr>
            <a:r>
              <a:rPr lang="en-HK" altLang="zh-HK" sz="1400"/>
              <a:t>New &amp; evolving security breaches</a:t>
            </a:r>
          </a:p>
        </p:txBody>
      </p:sp>
    </p:spTree>
    <p:extLst>
      <p:ext uri="{BB962C8B-B14F-4D97-AF65-F5344CB8AC3E}">
        <p14:creationId xmlns:p14="http://schemas.microsoft.com/office/powerpoint/2010/main" val="152620359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0eed30b6-352d-4c45-93d9-aa9939ddce7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9D1A83F8F4AD94396585A469E41097E" ma:contentTypeVersion="12" ma:contentTypeDescription="Create a new document." ma:contentTypeScope="" ma:versionID="db4c12f2427d3aa73540dae9e25e8617">
  <xsd:schema xmlns:xsd="http://www.w3.org/2001/XMLSchema" xmlns:xs="http://www.w3.org/2001/XMLSchema" xmlns:p="http://schemas.microsoft.com/office/2006/metadata/properties" xmlns:ns3="0eed30b6-352d-4c45-93d9-aa9939ddce77" xmlns:ns4="fd0a93fd-4d1b-4f6d-a259-5c2248cd065a" targetNamespace="http://schemas.microsoft.com/office/2006/metadata/properties" ma:root="true" ma:fieldsID="e6f7859ef8d530b2da6304252a659c80" ns3:_="" ns4:_="">
    <xsd:import namespace="0eed30b6-352d-4c45-93d9-aa9939ddce77"/>
    <xsd:import namespace="fd0a93fd-4d1b-4f6d-a259-5c2248cd065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LengthInSeconds" minOccurs="0"/>
                <xsd:element ref="ns4:SharedWithUsers" minOccurs="0"/>
                <xsd:element ref="ns4:SharedWithDetails" minOccurs="0"/>
                <xsd:element ref="ns4:SharingHintHash" minOccurs="0"/>
                <xsd:element ref="ns3:_activity"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ed30b6-352d-4c45-93d9-aa9939ddce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d0a93fd-4d1b-4f6d-a259-5c2248cd065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B05557-F4D1-4310-81C2-BE406D338251}">
  <ds:schemaRefs>
    <ds:schemaRef ds:uri="http://schemas.microsoft.com/sharepoint/v3/contenttype/forms"/>
  </ds:schemaRefs>
</ds:datastoreItem>
</file>

<file path=customXml/itemProps2.xml><?xml version="1.0" encoding="utf-8"?>
<ds:datastoreItem xmlns:ds="http://schemas.openxmlformats.org/officeDocument/2006/customXml" ds:itemID="{77528073-D6FD-479E-A510-18B967C8645D}">
  <ds:schemaRefs>
    <ds:schemaRef ds:uri="0eed30b6-352d-4c45-93d9-aa9939ddce77"/>
    <ds:schemaRef ds:uri="fd0a93fd-4d1b-4f6d-a259-5c2248cd065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DDF1B20-A818-4364-A965-2258456A4240}">
  <ds:schemaRefs>
    <ds:schemaRef ds:uri="0eed30b6-352d-4c45-93d9-aa9939ddce77"/>
    <ds:schemaRef ds:uri="fd0a93fd-4d1b-4f6d-a259-5c2248cd065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9530</Words>
  <Application>Microsoft Office PowerPoint</Application>
  <PresentationFormat>Widescreen</PresentationFormat>
  <Paragraphs>964</Paragraphs>
  <Slides>73</Slides>
  <Notes>49</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73</vt:i4>
      </vt:variant>
    </vt:vector>
  </HeadingPairs>
  <TitlesOfParts>
    <vt:vector size="85" baseType="lpstr">
      <vt:lpstr>system-ui</vt:lpstr>
      <vt:lpstr>微軟正黑體</vt:lpstr>
      <vt:lpstr>PMingLiU</vt:lpstr>
      <vt:lpstr>Arial</vt:lpstr>
      <vt:lpstr>Arial Rounded MT Bold</vt:lpstr>
      <vt:lpstr>Calibri</vt:lpstr>
      <vt:lpstr>Calibri Light</vt:lpstr>
      <vt:lpstr>Century Gothic</vt:lpstr>
      <vt:lpstr>Times New Roman</vt:lpstr>
      <vt:lpstr>Verdana Pro</vt:lpstr>
      <vt:lpstr>Wingdings</vt:lpstr>
      <vt:lpstr>Office 佈景主題</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prototype (半製成品) ?</vt:lpstr>
      <vt:lpstr>PowerPoint Presentation</vt:lpstr>
      <vt:lpstr>Web page prototype</vt:lpstr>
      <vt:lpstr>Web page prototype</vt:lpstr>
      <vt:lpstr>Web page prototype</vt:lpstr>
      <vt:lpstr>Web page prototype</vt:lpstr>
      <vt:lpstr>Web page prototype</vt:lpstr>
      <vt:lpstr>Web page prototype</vt:lpstr>
      <vt:lpstr>PowerPoint Presentation</vt:lpstr>
      <vt:lpstr>Team Role of each member</vt:lpstr>
      <vt:lpstr>PowerPoint Presentation</vt:lpstr>
      <vt:lpstr>PowerPoint Presentation</vt:lpstr>
      <vt:lpstr>PowerPoint Presentation</vt:lpstr>
      <vt:lpstr>PowerPoint Presentation</vt:lpstr>
      <vt:lpstr>SDD4006/SDD4006M Project Presentation</vt:lpstr>
      <vt:lpstr>PowerPoint Presentation</vt:lpstr>
      <vt:lpstr>After completing the Project…</vt:lpstr>
      <vt:lpstr>After completing the Project…</vt:lpstr>
      <vt:lpstr>After completing the Project…</vt:lpstr>
      <vt:lpstr>PowerPoint Presentation</vt:lpstr>
      <vt:lpstr>PowerPoint Presentation</vt:lpstr>
      <vt:lpstr>Questionnaire result:</vt:lpstr>
      <vt:lpstr>After completing the Project…</vt:lpstr>
      <vt:lpstr>PowerPoint Presentation</vt:lpstr>
      <vt:lpstr>PowerPoint Presentation</vt:lpstr>
      <vt:lpstr>PowerPoint Presentation</vt:lpstr>
      <vt:lpstr>PowerPoint Presentation</vt:lpstr>
      <vt:lpstr>SDD4006/SDD4006M Project Presentation</vt:lpstr>
      <vt:lpstr>After completing the Project…</vt:lpstr>
      <vt:lpstr>PowerPoint Presentation</vt:lpstr>
      <vt:lpstr>After completing the Project…</vt:lpstr>
      <vt:lpstr>After completing the Project…</vt:lpstr>
      <vt:lpstr>SDD4006/SDD4006M Project Presentation</vt:lpstr>
      <vt:lpstr>After completing the Project…</vt:lpstr>
      <vt:lpstr>6.2  From which piece of information / outcome of the project that you have the above new insight? </vt:lpstr>
      <vt:lpstr>PowerPoint Presentation</vt:lpstr>
      <vt:lpstr>After completing the Project…</vt:lpstr>
      <vt:lpstr>After completing the Project…</vt:lpstr>
      <vt:lpstr>SDD4006/SDD4006M Project Presentation</vt:lpstr>
      <vt:lpstr>After completing the Project…</vt:lpstr>
      <vt:lpstr>PowerPoint Presentation</vt:lpstr>
      <vt:lpstr>After completing the Project…</vt:lpstr>
      <vt:lpstr>After completing the Project…</vt:lpstr>
      <vt:lpstr>SDD4006/SDD4006M Project Presentation</vt:lpstr>
      <vt:lpstr>After completing the Project…</vt:lpstr>
      <vt:lpstr>PowerPoint Presentation</vt:lpstr>
      <vt:lpstr>After completing the Project…</vt:lpstr>
      <vt:lpstr>After completing the Project…</vt:lpstr>
      <vt:lpstr>SDD4006/SDD4006M Project Presentation</vt:lpstr>
      <vt:lpstr>After completing the Project…</vt:lpstr>
      <vt:lpstr>PowerPoint Presentation</vt:lpstr>
      <vt:lpstr>After completing the Project…</vt:lpstr>
      <vt:lpstr>After completing the Project…</vt:lpstr>
      <vt:lpstr>SDD4006/SDD4006M Project Presentation</vt:lpstr>
      <vt:lpstr>After completing the Project…</vt:lpstr>
      <vt:lpstr>PowerPoint Presentation</vt:lpstr>
      <vt:lpstr>After completing the Project…</vt:lpstr>
      <vt:lpstr>After completing the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 sze lui</dc:creator>
  <cp:lastModifiedBy>TANG Cheuk Hei (220006482)</cp:lastModifiedBy>
  <cp:revision>1</cp:revision>
  <dcterms:created xsi:type="dcterms:W3CDTF">2020-08-16T09:12:42Z</dcterms:created>
  <dcterms:modified xsi:type="dcterms:W3CDTF">2023-04-13T12:25:28Z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0x010100B9D1A83F8F4AD94396585A469E41097E</vt:lpwstr>
  </property>
</Properties>
</file>